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7.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1" r:id="rId6"/>
    <p:sldId id="262" r:id="rId7"/>
    <p:sldId id="263" r:id="rId8"/>
    <p:sldId id="264" r:id="rId9"/>
    <p:sldId id="269" r:id="rId10"/>
    <p:sldId id="270" r:id="rId11"/>
    <p:sldId id="271" r:id="rId12"/>
    <p:sldId id="272" r:id="rId13"/>
    <p:sldId id="265" r:id="rId14"/>
    <p:sldId id="266" r:id="rId15"/>
    <p:sldId id="258" r:id="rId16"/>
    <p:sldId id="268" r:id="rId17"/>
    <p:sldId id="273" r:id="rId18"/>
    <p:sldId id="274" r:id="rId19"/>
    <p:sldId id="267" r:id="rId20"/>
    <p:sldId id="276" r:id="rId21"/>
    <p:sldId id="277" r:id="rId22"/>
    <p:sldId id="278" r:id="rId23"/>
    <p:sldId id="279" r:id="rId24"/>
    <p:sldId id="283" r:id="rId25"/>
    <p:sldId id="281" r:id="rId26"/>
    <p:sldId id="28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9"/>
    <a:srgbClr val="B3BDBE"/>
    <a:srgbClr val="C9D1D3"/>
    <a:srgbClr val="FABDBD"/>
    <a:srgbClr val="F27C77"/>
    <a:srgbClr val="F5A69B"/>
    <a:srgbClr val="77352C"/>
    <a:srgbClr val="B35042"/>
    <a:srgbClr val="FF837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notesViewPr>
    <p:cSldViewPr snapToGrid="0">
      <p:cViewPr varScale="1">
        <p:scale>
          <a:sx n="52" d="100"/>
          <a:sy n="52" d="100"/>
        </p:scale>
        <p:origin x="268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6A5BD-EDA6-4E9D-A399-C8FE7B532D68}"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AFC6-1C59-48FE-B014-F36978290F8E}" type="slidenum">
              <a:rPr lang="en-US" smtClean="0"/>
              <a:t>‹#›</a:t>
            </a:fld>
            <a:endParaRPr lang="en-US"/>
          </a:p>
        </p:txBody>
      </p:sp>
    </p:spTree>
    <p:extLst>
      <p:ext uri="{BB962C8B-B14F-4D97-AF65-F5344CB8AC3E}">
        <p14:creationId xmlns:p14="http://schemas.microsoft.com/office/powerpoint/2010/main" val="90610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leepopolis.com/guides/right-pillow-how-to-choo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6AFC6-1C59-48FE-B014-F36978290F8E}" type="slidenum">
              <a:rPr lang="en-US" smtClean="0"/>
              <a:t>1</a:t>
            </a:fld>
            <a:endParaRPr lang="en-US"/>
          </a:p>
        </p:txBody>
      </p:sp>
    </p:spTree>
    <p:extLst>
      <p:ext uri="{BB962C8B-B14F-4D97-AF65-F5344CB8AC3E}">
        <p14:creationId xmlns:p14="http://schemas.microsoft.com/office/powerpoint/2010/main" val="391276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 pillow’s </a:t>
            </a:r>
            <a:r>
              <a:rPr lang="en-US" sz="1200" b="0" i="1" kern="1200" dirty="0" smtClean="0">
                <a:solidFill>
                  <a:schemeClr val="tx1"/>
                </a:solidFill>
                <a:effectLst/>
                <a:latin typeface="+mn-lt"/>
                <a:ea typeface="+mn-ea"/>
                <a:cs typeface="+mn-cs"/>
              </a:rPr>
              <a:t>most</a:t>
            </a:r>
            <a:r>
              <a:rPr lang="en-US" sz="1200" b="0" i="0" kern="1200" dirty="0" smtClean="0">
                <a:solidFill>
                  <a:schemeClr val="tx1"/>
                </a:solidFill>
                <a:effectLst/>
                <a:latin typeface="+mn-lt"/>
                <a:ea typeface="+mn-ea"/>
                <a:cs typeface="+mn-cs"/>
              </a:rPr>
              <a:t> important job is to support you in your go-to sleeping position, all night long. </a:t>
            </a:r>
            <a:r>
              <a:rPr lang="en-US" sz="1200" b="1" i="0" kern="1200" dirty="0" smtClean="0">
                <a:solidFill>
                  <a:schemeClr val="tx1"/>
                </a:solidFill>
                <a:effectLst/>
                <a:latin typeface="+mn-lt"/>
                <a:ea typeface="+mn-ea"/>
                <a:cs typeface="+mn-cs"/>
              </a:rPr>
              <a:t>The right pillow should keep your head, neck, and spine, all in neutral alignment, and support the natural curvature of your spine</a:t>
            </a:r>
            <a:r>
              <a:rPr lang="en-US" sz="1200" b="0" i="0" kern="1200" dirty="0" smtClean="0">
                <a:solidFill>
                  <a:schemeClr val="tx1"/>
                </a:solidFill>
                <a:effectLst/>
                <a:latin typeface="+mn-lt"/>
                <a:ea typeface="+mn-ea"/>
                <a:cs typeface="+mn-cs"/>
              </a:rPr>
              <a:t>. Keeping a neutral spine not only alleviates neck pain, it also relieves pressure throughout your entire body.</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Pro Tip</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If you’re not exactly sure how to tell if your spine is in neutral alignment, check to make sure your ears are in line with your shoulders, and your chin is in line with your sternum.</a:t>
            </a:r>
          </a:p>
          <a:p>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Your type of pillow will depend</a:t>
            </a:r>
            <a:r>
              <a:rPr lang="en-US" sz="1200" b="0" i="0" kern="1200" baseline="0" dirty="0" smtClean="0">
                <a:solidFill>
                  <a:schemeClr val="tx1"/>
                </a:solidFill>
                <a:effectLst/>
                <a:latin typeface="+mn-lt"/>
                <a:ea typeface="+mn-ea"/>
                <a:cs typeface="+mn-cs"/>
              </a:rPr>
              <a:t> upon which position you prefer to sleep:</a:t>
            </a:r>
          </a:p>
          <a:p>
            <a:r>
              <a:rPr lang="en-US" sz="1200" b="0" i="0" kern="1200" baseline="0" dirty="0" smtClean="0">
                <a:solidFill>
                  <a:schemeClr val="tx1"/>
                </a:solidFill>
                <a:effectLst/>
                <a:latin typeface="+mn-lt"/>
                <a:ea typeface="+mn-ea"/>
                <a:cs typeface="+mn-cs"/>
              </a:rPr>
              <a:t>Back sleepers should look for medium loft and medium firmness (see above). </a:t>
            </a:r>
          </a:p>
          <a:p>
            <a:r>
              <a:rPr lang="en-US" sz="1200" b="0" i="0" kern="1200" baseline="0" dirty="0" smtClean="0">
                <a:solidFill>
                  <a:schemeClr val="tx1"/>
                </a:solidFill>
                <a:effectLst/>
                <a:latin typeface="+mn-lt"/>
                <a:ea typeface="+mn-ea"/>
                <a:cs typeface="+mn-cs"/>
              </a:rPr>
              <a:t>Side sleepers look for high loft, firm support, and shapeable fill to take pressure off the shoulder.</a:t>
            </a:r>
          </a:p>
          <a:p>
            <a:r>
              <a:rPr lang="en-US" sz="1200" b="0" i="0" kern="1200" baseline="0" dirty="0" smtClean="0">
                <a:solidFill>
                  <a:schemeClr val="tx1"/>
                </a:solidFill>
                <a:effectLst/>
                <a:latin typeface="+mn-lt"/>
                <a:ea typeface="+mn-ea"/>
                <a:cs typeface="+mn-cs"/>
              </a:rPr>
              <a:t>Stomach sleepers need low loft, soft support and compressible fill to relieve the twisting pressure on the neck.</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For more visit: </a:t>
            </a:r>
            <a:r>
              <a:rPr lang="en-US" dirty="0" smtClean="0">
                <a:hlinkClick r:id="rId3"/>
              </a:rPr>
              <a:t>https://sleepopolis.com/guides/right-pillow-how-to-choose/</a:t>
            </a:r>
            <a:endParaRPr lang="en-US" sz="1200" b="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FFC6AFC6-1C59-48FE-B014-F36978290F8E}" type="slidenum">
              <a:rPr lang="en-US" smtClean="0"/>
              <a:t>10</a:t>
            </a:fld>
            <a:endParaRPr lang="en-US"/>
          </a:p>
        </p:txBody>
      </p:sp>
    </p:spTree>
    <p:extLst>
      <p:ext uri="{BB962C8B-B14F-4D97-AF65-F5344CB8AC3E}">
        <p14:creationId xmlns:p14="http://schemas.microsoft.com/office/powerpoint/2010/main" val="402665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stomach sleeping, finding the perfect pillow can be a little tricky. In fact, some experts suggest avoiding the prone position altogether, as it tends to position the upper cervical spine at end-range rotation or extension. Essentially, this means you’re at greater risk of straining your neck, and putting pressure on your lower back or abdomen.</a:t>
            </a:r>
          </a:p>
          <a:p>
            <a:endParaRPr lang="en-US" dirty="0" smtClean="0"/>
          </a:p>
          <a:p>
            <a:r>
              <a:rPr lang="en-US" dirty="0" smtClean="0"/>
              <a:t>Stomach sleepers also tend to </a:t>
            </a:r>
            <a:r>
              <a:rPr lang="en-US" sz="1200" b="0" i="0" kern="1200" dirty="0" smtClean="0">
                <a:solidFill>
                  <a:schemeClr val="tx1"/>
                </a:solidFill>
                <a:effectLst/>
                <a:latin typeface="+mn-lt"/>
                <a:ea typeface="+mn-ea"/>
                <a:cs typeface="+mn-cs"/>
              </a:rPr>
              <a:t>embrace the underside of the pillow rather than lie with their arms at their side. This may result in shoulder pain</a:t>
            </a:r>
            <a:r>
              <a:rPr lang="en-US" sz="1200" b="0" i="0" kern="1200" baseline="0" dirty="0" smtClean="0">
                <a:solidFill>
                  <a:schemeClr val="tx1"/>
                </a:solidFill>
                <a:effectLst/>
                <a:latin typeface="+mn-lt"/>
                <a:ea typeface="+mn-ea"/>
                <a:cs typeface="+mn-cs"/>
              </a:rPr>
              <a:t> as well as the neck, back and hip problems associated with stomach sleeping.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There are corrective pillows that you can try (as well as the tennis ball in a </a:t>
            </a:r>
            <a:r>
              <a:rPr lang="en-US" sz="1200" b="0" i="0" kern="1200" baseline="0" dirty="0" err="1" smtClean="0">
                <a:solidFill>
                  <a:schemeClr val="tx1"/>
                </a:solidFill>
                <a:effectLst/>
                <a:latin typeface="+mn-lt"/>
                <a:ea typeface="+mn-ea"/>
                <a:cs typeface="+mn-cs"/>
              </a:rPr>
              <a:t>tshirt</a:t>
            </a:r>
            <a:r>
              <a:rPr lang="en-US" sz="1200" b="0" i="0" kern="1200" baseline="0" dirty="0" smtClean="0">
                <a:solidFill>
                  <a:schemeClr val="tx1"/>
                </a:solidFill>
                <a:effectLst/>
                <a:latin typeface="+mn-lt"/>
                <a:ea typeface="+mn-ea"/>
                <a:cs typeface="+mn-cs"/>
              </a:rPr>
              <a:t> trick) to help you learn a new sleeping position.</a:t>
            </a:r>
          </a:p>
          <a:p>
            <a:endParaRPr lang="en-US" b="0" dirty="0"/>
          </a:p>
        </p:txBody>
      </p:sp>
      <p:sp>
        <p:nvSpPr>
          <p:cNvPr id="4" name="Slide Number Placeholder 3"/>
          <p:cNvSpPr>
            <a:spLocks noGrp="1"/>
          </p:cNvSpPr>
          <p:nvPr>
            <p:ph type="sldNum" sz="quarter" idx="10"/>
          </p:nvPr>
        </p:nvSpPr>
        <p:spPr/>
        <p:txBody>
          <a:bodyPr/>
          <a:lstStyle/>
          <a:p>
            <a:fld id="{FFC6AFC6-1C59-48FE-B014-F36978290F8E}" type="slidenum">
              <a:rPr lang="en-US" smtClean="0"/>
              <a:t>11</a:t>
            </a:fld>
            <a:endParaRPr lang="en-US"/>
          </a:p>
        </p:txBody>
      </p:sp>
    </p:spTree>
    <p:extLst>
      <p:ext uri="{BB962C8B-B14F-4D97-AF65-F5344CB8AC3E}">
        <p14:creationId xmlns:p14="http://schemas.microsoft.com/office/powerpoint/2010/main" val="312561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a:t>
            </a:r>
            <a:r>
              <a:rPr lang="en-US" baseline="0" dirty="0" smtClean="0"/>
              <a:t> to sleep environment, have a supportive and comfortable mattress is critical. </a:t>
            </a:r>
            <a:r>
              <a:rPr lang="en-US" sz="1200" kern="1200" dirty="0" smtClean="0">
                <a:solidFill>
                  <a:schemeClr val="tx1"/>
                </a:solidFill>
                <a:effectLst/>
                <a:latin typeface="+mn-lt"/>
                <a:ea typeface="+mn-ea"/>
                <a:cs typeface="+mn-cs"/>
              </a:rPr>
              <a:t>Mattresses last 5 to 10 years as a rule. However, you should decide when it is time to replace your mattress based off other warning signs. Are you waking up sore? Is your mattress feeling lumpy? Do you sleep better on other mattresses, like at a hotel? These are all signs that it is time to go shopping.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Laying down in the store isn't the only way to go anymore. New mattress-in-a-box companies have won over thousands of customers with convenient shipping and free trial periods. Here is what you need to know about both.  Go the traditional route if you want to choose from a greater variety and feel the mattress before buying it. Most stores will also offer removal of your existing mattress. The downside is it can feel overwhelming and it is harder to compare prices to know if you are getting a good deal.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big mistake is rushing the decision by quickly lying down on many different mattresses to find the one that feels best. If you’re going to invest in a mattress, take the time to recline for a while (at least 10 minutes) and make sure you do not feel any pressure or pain.  In a mattress store, you should never pay full price. Always shop the sales, and don't be afraid to negotiate with the salesperson.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Shopping online is the newer route and offers a great alternative for people who hate shopping for mattresses because there are fewer options to compare and no sales clerks to deal with. These mattresses generally arrive in a box at your doorstep within a few days and include free shipping and a money-back guarantee (even if you simply do not like the mattress!) so there is minimal risk. The downsides are that you typically have to set it up yourself and deal with getting rid of your old mattress.  Online, the price is usually final, but it does not include markups for being sold at a physical store.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Always check the return policy. You may get a partial refund if you bought it in a store, but online mattress companies often arrange to pick it up for a local charity and will give 100% of your money back. Make sure you can test out a new mattress for at least a month risk-free; this way you can get used to it before making a decision.  Keep in mind that a longer warranty may not promise a certain lifespan,</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you read the fine print. If the mattress is stained because you didn't use a mattress protector, or if you don't use a matching foundation (like a box spring) beneath the mattress, it could invalidate the warranty.  So, don't forget to extend the life of your new pad by using a mattress protector, which can keep out keep out dust, allergens, spills, and other hazards.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perceptive manufacturers make a hybrid-style mattress that combines the buoyancy of an innerspring core with the motion isolation of memory foam. It's a best-of-both-worlds option that can satisfy many partner disputes and sleeping styles.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12</a:t>
            </a:fld>
            <a:endParaRPr lang="en-US"/>
          </a:p>
        </p:txBody>
      </p:sp>
    </p:spTree>
    <p:extLst>
      <p:ext uri="{BB962C8B-B14F-4D97-AF65-F5344CB8AC3E}">
        <p14:creationId xmlns:p14="http://schemas.microsoft.com/office/powerpoint/2010/main" val="218111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find yourself spending more time trying to fall asleep</a:t>
            </a:r>
            <a:r>
              <a:rPr lang="en-US" baseline="0" dirty="0" smtClean="0"/>
              <a:t> than actually sleeping, you’re not alone. </a:t>
            </a:r>
            <a:r>
              <a:rPr lang="en-US" sz="1200" kern="1200" dirty="0" smtClean="0">
                <a:solidFill>
                  <a:schemeClr val="tx1"/>
                </a:solidFill>
                <a:effectLst/>
                <a:latin typeface="+mn-lt"/>
                <a:ea typeface="+mn-ea"/>
                <a:cs typeface="+mn-cs"/>
              </a:rPr>
              <a:t>Just the act of trying too hard can cause (or continue) a cycle of anxious, nerve-wracking energy that keeps our minds awake. And if your mind can’t sleep, it’s really difficult for your body to follow. But there are scientific tricks you can try to flip the switch and guide your body into a safe shutdown mode.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t>
            </a:r>
            <a:r>
              <a:rPr lang="en-US" baseline="0" dirty="0" smtClean="0"/>
              <a:t>ry these basic methods to help reset your sleep cues:</a:t>
            </a:r>
          </a:p>
          <a:p>
            <a:endParaRPr lang="en-US" baseline="0" dirty="0" smtClean="0"/>
          </a:p>
          <a:p>
            <a:pPr marL="228600" indent="-228600">
              <a:buAutoNum type="arabicPeriod"/>
            </a:pPr>
            <a:r>
              <a:rPr lang="en-US" dirty="0" smtClean="0"/>
              <a:t>Relax your entire face (even the muscles inside your mouth).</a:t>
            </a:r>
          </a:p>
          <a:p>
            <a:pPr marL="228600" indent="-228600">
              <a:buAutoNum type="arabicPeriod"/>
            </a:pPr>
            <a:r>
              <a:rPr lang="en-US" dirty="0" smtClean="0"/>
              <a:t>Drop your shoulders and release</a:t>
            </a:r>
            <a:r>
              <a:rPr lang="en-US" baseline="0" dirty="0" smtClean="0"/>
              <a:t> your arm muscles down through your hands.</a:t>
            </a:r>
          </a:p>
          <a:p>
            <a:pPr marL="228600" indent="-228600">
              <a:buAutoNum type="arabicPeriod"/>
            </a:pPr>
            <a:r>
              <a:rPr lang="en-US" baseline="0" dirty="0" smtClean="0"/>
              <a:t>Deeply inhale.</a:t>
            </a:r>
          </a:p>
          <a:p>
            <a:pPr marL="228600" indent="-228600">
              <a:buAutoNum type="arabicPeriod"/>
            </a:pPr>
            <a:r>
              <a:rPr lang="en-US" baseline="0" dirty="0" smtClean="0"/>
              <a:t>Exhale and relax your chest in all directions.</a:t>
            </a:r>
          </a:p>
          <a:p>
            <a:pPr marL="228600" indent="-228600">
              <a:buAutoNum type="arabicPeriod"/>
            </a:pPr>
            <a:r>
              <a:rPr lang="en-US" baseline="0" dirty="0" smtClean="0"/>
              <a:t>Inhale.</a:t>
            </a:r>
          </a:p>
          <a:p>
            <a:pPr marL="228600" indent="-228600">
              <a:buAutoNum type="arabicPeriod"/>
            </a:pPr>
            <a:r>
              <a:rPr lang="en-US" baseline="0" dirty="0" smtClean="0"/>
              <a:t>Exhale and release your hips and legs all the way through the soles of the feet.</a:t>
            </a:r>
          </a:p>
          <a:p>
            <a:pPr marL="228600" indent="-228600">
              <a:buAutoNum type="arabicPeriod"/>
            </a:pPr>
            <a:r>
              <a:rPr lang="en-US" baseline="0" dirty="0" smtClean="0"/>
              <a:t>Continue your inhalation and exhalation while you imagine how you feel in a relaxing setting.</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FC6AFC6-1C59-48FE-B014-F36978290F8E}" type="slidenum">
              <a:rPr lang="en-US" smtClean="0"/>
              <a:t>13</a:t>
            </a:fld>
            <a:endParaRPr lang="en-US"/>
          </a:p>
        </p:txBody>
      </p:sp>
    </p:spTree>
    <p:extLst>
      <p:ext uri="{BB962C8B-B14F-4D97-AF65-F5344CB8AC3E}">
        <p14:creationId xmlns:p14="http://schemas.microsoft.com/office/powerpoint/2010/main" val="331233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Minding</a:t>
            </a:r>
            <a:r>
              <a:rPr lang="en-US" baseline="0" dirty="0" smtClean="0"/>
              <a:t> your breath is another wonderful exercise for preparing your body for relaxation and sleep.</a:t>
            </a:r>
          </a:p>
          <a:p>
            <a:endParaRPr lang="en-US" baseline="0" dirty="0" smtClean="0"/>
          </a:p>
          <a:p>
            <a:r>
              <a:rPr lang="en-US" b="1" u="sng" baseline="0" dirty="0" smtClean="0"/>
              <a:t>4-7-8 Breathing</a:t>
            </a:r>
          </a:p>
          <a:p>
            <a:endParaRPr lang="en-US" baseline="0" dirty="0" smtClean="0"/>
          </a:p>
          <a:p>
            <a:pPr marL="228600" indent="-228600">
              <a:buAutoNum type="arabicPeriod"/>
            </a:pPr>
            <a:r>
              <a:rPr lang="en-US" baseline="0" dirty="0" smtClean="0"/>
              <a:t>Get ready by placing your tongue on the roof of your mouth, just behind your front teeth.</a:t>
            </a:r>
          </a:p>
          <a:p>
            <a:pPr marL="228600" indent="-228600">
              <a:buAutoNum type="arabicPeriod"/>
            </a:pPr>
            <a:r>
              <a:rPr lang="en-US" baseline="0" dirty="0" smtClean="0"/>
              <a:t>Exhale with your lips slightly open.</a:t>
            </a:r>
          </a:p>
          <a:p>
            <a:pPr marL="228600" indent="-228600">
              <a:buAutoNum type="arabicPeriod"/>
            </a:pPr>
            <a:r>
              <a:rPr lang="en-US" baseline="0" dirty="0" smtClean="0"/>
              <a:t>Close your mouth and inhale through your nose as you count to 4.</a:t>
            </a:r>
          </a:p>
          <a:p>
            <a:pPr marL="228600" indent="-228600">
              <a:buAutoNum type="arabicPeriod"/>
            </a:pPr>
            <a:r>
              <a:rPr lang="en-US" baseline="0" dirty="0" smtClean="0"/>
              <a:t>Gently hold your breath for a count of 7.</a:t>
            </a:r>
          </a:p>
          <a:p>
            <a:pPr marL="228600" indent="-228600">
              <a:buAutoNum type="arabicPeriod"/>
            </a:pPr>
            <a:r>
              <a:rPr lang="en-US" baseline="0" dirty="0" smtClean="0"/>
              <a:t>Exhale gently for a count of 8.</a:t>
            </a:r>
          </a:p>
          <a:p>
            <a:pPr marL="228600" indent="-228600">
              <a:buAutoNum type="arabicPeriod"/>
            </a:pPr>
            <a:r>
              <a:rPr lang="en-US" baseline="0" dirty="0" smtClean="0"/>
              <a:t>Complete this entire cycle four times (or less if you fall asleep)!</a:t>
            </a:r>
          </a:p>
          <a:p>
            <a:pPr marL="0" indent="0">
              <a:buNone/>
            </a:pPr>
            <a:endParaRPr lang="en-US" baseline="0" dirty="0" smtClean="0"/>
          </a:p>
          <a:p>
            <a:r>
              <a:rPr lang="en-US" b="1" u="sng" baseline="0" dirty="0" smtClean="0"/>
              <a:t>P.M.R. (Progressive Muscle Relaxation)</a:t>
            </a:r>
          </a:p>
          <a:p>
            <a:endParaRPr lang="en-US" baseline="0" dirty="0" smtClean="0"/>
          </a:p>
          <a:p>
            <a:r>
              <a:rPr lang="en-US" sz="1200" kern="1200" dirty="0" smtClean="0">
                <a:solidFill>
                  <a:schemeClr val="tx1"/>
                </a:solidFill>
                <a:effectLst/>
                <a:latin typeface="+mn-lt"/>
                <a:ea typeface="+mn-ea"/>
                <a:cs typeface="+mn-cs"/>
              </a:rPr>
              <a:t>Progressive muscle relaxation, also known as deep muscle relaxation, is another technique that helps you unwind.</a:t>
            </a:r>
          </a:p>
          <a:p>
            <a:r>
              <a:rPr lang="en-US" sz="1200" kern="1200" dirty="0" smtClean="0">
                <a:solidFill>
                  <a:schemeClr val="tx1"/>
                </a:solidFill>
                <a:effectLst/>
                <a:latin typeface="+mn-lt"/>
                <a:ea typeface="+mn-ea"/>
                <a:cs typeface="+mn-cs"/>
              </a:rPr>
              <a:t>The premise is to tense — but not strain — your muscles and relax to release the tension. This movement promotes tranquility throughout your body. It’s a trick recommended to help with insomnia.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you start, try practicing the 4-7-8 method while imagining the tension leaving your body as you exhale.</a:t>
            </a:r>
            <a:r>
              <a:rPr lang="en-US" baseline="0" dirty="0" smtClean="0"/>
              <a:t>is an excellent technique that may prove to be helpful in getting you to sleep. The steps for P.M.R. include:</a:t>
            </a:r>
          </a:p>
          <a:p>
            <a:pPr marL="0" indent="0">
              <a:buNone/>
            </a:pPr>
            <a:endParaRPr lang="en-US" baseline="0" dirty="0" smtClean="0"/>
          </a:p>
          <a:p>
            <a:pPr marL="228600" indent="-228600">
              <a:buAutoNum type="arabicPeriod"/>
            </a:pPr>
            <a:r>
              <a:rPr lang="en-US" baseline="0" dirty="0" smtClean="0"/>
              <a:t>Raise your eyebrows for 5 seconds.</a:t>
            </a:r>
          </a:p>
          <a:p>
            <a:pPr marL="228600" indent="-228600">
              <a:buAutoNum type="arabicPeriod"/>
            </a:pPr>
            <a:r>
              <a:rPr lang="en-US" baseline="0" dirty="0" smtClean="0"/>
              <a:t>Relax and chill for 10 seconds.</a:t>
            </a:r>
          </a:p>
          <a:p>
            <a:pPr marL="228600" indent="-228600">
              <a:buAutoNum type="arabicPeriod"/>
            </a:pPr>
            <a:r>
              <a:rPr lang="en-US" baseline="0" dirty="0" smtClean="0"/>
              <a:t>Smile huge for 5 seconds.</a:t>
            </a:r>
          </a:p>
          <a:p>
            <a:pPr marL="228600" indent="-228600">
              <a:buAutoNum type="arabicPeriod"/>
            </a:pPr>
            <a:r>
              <a:rPr lang="en-US" baseline="0" dirty="0" smtClean="0"/>
              <a:t>Let in go and release your cheeks for 10 seconds.</a:t>
            </a:r>
          </a:p>
          <a:p>
            <a:pPr marL="228600" indent="-228600">
              <a:buAutoNum type="arabicPeriod"/>
            </a:pPr>
            <a:r>
              <a:rPr lang="en-US" baseline="0" dirty="0" smtClean="0"/>
              <a:t>Stretch your chin upwards for 5 seconds.</a:t>
            </a:r>
          </a:p>
          <a:p>
            <a:pPr marL="228600" indent="-228600">
              <a:buAutoNum type="arabicPeriod"/>
            </a:pPr>
            <a:r>
              <a:rPr lang="en-US" baseline="0" dirty="0" smtClean="0"/>
              <a:t>Let your head go heavy into the pillow for 10 seconds.</a:t>
            </a:r>
          </a:p>
          <a:p>
            <a:pPr marL="228600" indent="-228600">
              <a:buAutoNum type="arabicPeriod"/>
            </a:pPr>
            <a:r>
              <a:rPr lang="en-US" baseline="0" dirty="0" smtClean="0"/>
              <a:t>Continue to tense (but not strain) and deeply relax your way down your body.</a:t>
            </a:r>
          </a:p>
          <a:p>
            <a:pPr marL="228600" indent="-228600">
              <a:buAutoNum type="arabicPeriod"/>
            </a:pPr>
            <a:r>
              <a:rPr lang="en-US" baseline="0" dirty="0" smtClean="0"/>
              <a:t>Let yourself drift off, even if you don’t make it all the way to your feet.</a:t>
            </a:r>
          </a:p>
          <a:p>
            <a:pPr marL="0" indent="0">
              <a:buNone/>
            </a:pP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14</a:t>
            </a:fld>
            <a:endParaRPr lang="en-US"/>
          </a:p>
        </p:txBody>
      </p:sp>
    </p:spTree>
    <p:extLst>
      <p:ext uri="{BB962C8B-B14F-4D97-AF65-F5344CB8AC3E}">
        <p14:creationId xmlns:p14="http://schemas.microsoft.com/office/powerpoint/2010/main" val="152540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you've been reading up on the effects of excessive screen time on one's health, chances are that you may have come across the term “blue light” more than a couple of times. This form of light has been found to have a disruptive effect on our sleep. While it may seem hard to believe, the verdict (and science) is out on the exact relationship shared between blue light and sleep quality.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Blue light is essentially light of a particular wave length out of the entire spectrum of light. This means digital devices are not the only source of blue light as it can occur naturally as well (with sunlight for example). However, artificial light sources such as those from digital devices and fluorescent light bulbs have been found to be more concentrated in blue light than any other sources. What exactly is so special about blue light that makes it so disruptive to sleep?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light has such a profound impact on your sleep simply because it directly affects your body's production of the sleep hormone melatonin. So how does blue light affect this important sleep hormone? Melatonin is responsible for making you feel sleepy, and blue light suppresses the production of this important hormone. This is why sunlight wakes you up naturally in the morning and you tend to feel sleepier in dark environments. Even though your digital screens are such a small light source compared to natural sunlight, it still has significant effects on your sleep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light’s role in maintaining melatonin levels in your body makes it a huge factor in controlling your body’s circadian rhythm. Your circadian rhythm is responsible for telling your body when it’s time to sleep and wake up, so any disturbances to this cycle will have an effect on your sleep. As a result, you may experience difficulty falling asleep or even staying asleep. </a:t>
            </a:r>
          </a:p>
          <a:p>
            <a:r>
              <a:rPr lang="en-US" sz="1200" kern="1200" dirty="0" smtClean="0">
                <a:solidFill>
                  <a:schemeClr val="tx1"/>
                </a:solidFill>
                <a:effectLst/>
                <a:latin typeface="+mn-lt"/>
                <a:ea typeface="+mn-ea"/>
                <a:cs typeface="+mn-cs"/>
              </a:rPr>
              <a:t>In short, blue light interferes with your sleep in two ways – first by disrupting your body’s production of sleep-inducing hormones, and second by throwing your body’s natural circadian rhythm off-balance. By negatively affecting the quality of our sleep, blue light exposure can prove to be really detrimental to our health. Apart from sleep-related issues, there are two other negative side effects of blue light exposure that are just as worrying.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we are on the topic of getting more blue light during the day, it’s a good time to raise the point that blue light does have its benefits too. Yes – exposure to blue light at night can disrupt your sleep and too much blue light is indeed bad for your eyes, but there are ways in which blue light can be beneficial too.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light is </a:t>
            </a:r>
            <a:r>
              <a:rPr lang="en-US" sz="1200" kern="1200" dirty="0" err="1" smtClean="0">
                <a:solidFill>
                  <a:schemeClr val="tx1"/>
                </a:solidFill>
                <a:effectLst/>
                <a:latin typeface="+mn-lt"/>
                <a:ea typeface="+mn-ea"/>
                <a:cs typeface="+mn-cs"/>
              </a:rPr>
              <a:t>stimulative</a:t>
            </a:r>
            <a:r>
              <a:rPr lang="en-US" sz="1200" kern="1200" dirty="0" smtClean="0">
                <a:solidFill>
                  <a:schemeClr val="tx1"/>
                </a:solidFill>
                <a:effectLst/>
                <a:latin typeface="+mn-lt"/>
                <a:ea typeface="+mn-ea"/>
                <a:cs typeface="+mn-cs"/>
              </a:rPr>
              <a:t> by nature and can help to boost your alertness, improve your mood and fire up your memory.  In addition,</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xposure to certain levels of sunlight is essential for maintaining health eyes and eyesight in children.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light is also essential to regulating our Circadian Rhythm.  Limiting blue light at night helps your circadian rhythm but getting zero blue light throughout the day won’t exactly do you any good. As mentioned previously, exposing yourself to blue light during daylight hours contributes to a healthy circadian rhythm and will help you sleep better at night!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Blue light may get a negative reputation when it comes to sleep quality and eye health, but it isn’t necessary to avoid blue light totally – you only need to minimize your blue light exposure at night. Maintaining a healthy sleep cycle is all about striking a balance between getting enough sunlight during the day and staying away from artificial light at night. Once you get into the rhythm of things, you are bound to notice the difference!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6AFC6-1C59-48FE-B014-F36978290F8E}" type="slidenum">
              <a:rPr lang="en-US" smtClean="0"/>
              <a:t>15</a:t>
            </a:fld>
            <a:endParaRPr lang="en-US"/>
          </a:p>
        </p:txBody>
      </p:sp>
    </p:spTree>
    <p:extLst>
      <p:ext uri="{BB962C8B-B14F-4D97-AF65-F5344CB8AC3E}">
        <p14:creationId xmlns:p14="http://schemas.microsoft.com/office/powerpoint/2010/main" val="211011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During the day:</a:t>
            </a:r>
          </a:p>
          <a:p>
            <a:pPr marL="228600" indent="-228600">
              <a:buAutoNum type="arabicPeriod"/>
            </a:pPr>
            <a:r>
              <a:rPr lang="en-US" dirty="0" smtClean="0"/>
              <a:t>Get more sunshine.</a:t>
            </a:r>
          </a:p>
          <a:p>
            <a:pPr marL="228600" indent="-228600">
              <a:buAutoNum type="arabicPeriod"/>
            </a:pPr>
            <a:r>
              <a:rPr lang="en-US" dirty="0" smtClean="0"/>
              <a:t>Use a light box.</a:t>
            </a:r>
          </a:p>
          <a:p>
            <a:pPr marL="228600" indent="-228600">
              <a:buAutoNum type="arabicPeriod"/>
            </a:pPr>
            <a:r>
              <a:rPr lang="en-US" dirty="0" smtClean="0"/>
              <a:t>Wear blue blocking eye wear.</a:t>
            </a:r>
          </a:p>
          <a:p>
            <a:pPr marL="228600" indent="-228600">
              <a:buAutoNum type="arabicPeriod"/>
            </a:pPr>
            <a:r>
              <a:rPr lang="en-US" dirty="0" smtClean="0"/>
              <a:t>Take frequent breaks to reduce eye strain.</a:t>
            </a:r>
          </a:p>
          <a:p>
            <a:endParaRPr lang="en-US" dirty="0" smtClean="0"/>
          </a:p>
          <a:p>
            <a:r>
              <a:rPr lang="en-US" b="1" dirty="0" smtClean="0"/>
              <a:t>At night:  </a:t>
            </a:r>
            <a:r>
              <a:rPr lang="en-US" sz="1200" kern="1200" dirty="0" smtClean="0">
                <a:solidFill>
                  <a:schemeClr val="tx1"/>
                </a:solidFill>
                <a:effectLst/>
                <a:latin typeface="+mn-lt"/>
                <a:ea typeface="+mn-ea"/>
                <a:cs typeface="+mn-cs"/>
              </a:rPr>
              <a:t>Five Ways to Minimize Your Blue Light Exposure…</a:t>
            </a:r>
          </a:p>
          <a:p>
            <a:pPr marL="228600" indent="-228600">
              <a:buAutoNum type="arabicPeriod"/>
            </a:pPr>
            <a:r>
              <a:rPr lang="en-US" sz="1200" kern="1200" dirty="0" smtClean="0">
                <a:solidFill>
                  <a:schemeClr val="tx1"/>
                </a:solidFill>
                <a:effectLst/>
                <a:latin typeface="+mn-lt"/>
                <a:ea typeface="+mn-ea"/>
                <a:cs typeface="+mn-cs"/>
              </a:rPr>
              <a:t>Put your devices away at least two hours before bedtime.</a:t>
            </a:r>
          </a:p>
          <a:p>
            <a:pPr marL="228600" indent="-228600">
              <a:buAutoNum type="arabicPeriod"/>
            </a:pPr>
            <a:r>
              <a:rPr lang="en-US" sz="1200" kern="1200" dirty="0" smtClean="0">
                <a:solidFill>
                  <a:schemeClr val="tx1"/>
                </a:solidFill>
                <a:effectLst/>
                <a:latin typeface="+mn-lt"/>
                <a:ea typeface="+mn-ea"/>
                <a:cs typeface="+mn-cs"/>
              </a:rPr>
              <a:t>Adjust your screen brightness and turn on night light filters.</a:t>
            </a:r>
          </a:p>
          <a:p>
            <a:pPr marL="228600" indent="-228600">
              <a:buAutoNum type="arabicPeriod"/>
            </a:pPr>
            <a:r>
              <a:rPr lang="en-US" sz="1200" kern="1200" dirty="0" smtClean="0">
                <a:solidFill>
                  <a:schemeClr val="tx1"/>
                </a:solidFill>
                <a:effectLst/>
                <a:latin typeface="+mn-lt"/>
                <a:ea typeface="+mn-ea"/>
                <a:cs typeface="+mn-cs"/>
              </a:rPr>
              <a:t>Use devices with smaller screens.</a:t>
            </a:r>
          </a:p>
          <a:p>
            <a:pPr marL="228600" indent="-228600">
              <a:buAutoNum type="arabicPeriod"/>
            </a:pPr>
            <a:r>
              <a:rPr lang="en-US" sz="1200" kern="1200" dirty="0" smtClean="0">
                <a:solidFill>
                  <a:schemeClr val="tx1"/>
                </a:solidFill>
                <a:effectLst/>
                <a:latin typeface="+mn-lt"/>
                <a:ea typeface="+mn-ea"/>
                <a:cs typeface="+mn-cs"/>
              </a:rPr>
              <a:t>Change your home lights to warm lights or “smart” lights.</a:t>
            </a:r>
          </a:p>
          <a:p>
            <a:pPr marL="228600" indent="-228600">
              <a:buAutoNum type="arabicPeriod"/>
            </a:pPr>
            <a:r>
              <a:rPr lang="en-US" sz="1200" kern="1200" dirty="0" smtClean="0">
                <a:solidFill>
                  <a:schemeClr val="tx1"/>
                </a:solidFill>
                <a:effectLst/>
                <a:latin typeface="+mn-lt"/>
                <a:ea typeface="+mn-ea"/>
                <a:cs typeface="+mn-cs"/>
              </a:rPr>
              <a:t>Get protective eye wear, such</a:t>
            </a:r>
            <a:r>
              <a:rPr lang="en-US" sz="1200" kern="1200" baseline="0" dirty="0" smtClean="0">
                <a:solidFill>
                  <a:schemeClr val="tx1"/>
                </a:solidFill>
                <a:effectLst/>
                <a:latin typeface="+mn-lt"/>
                <a:ea typeface="+mn-ea"/>
                <a:cs typeface="+mn-cs"/>
              </a:rPr>
              <a:t> as blue light-blocking glasses.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16</a:t>
            </a:fld>
            <a:endParaRPr lang="en-US"/>
          </a:p>
        </p:txBody>
      </p:sp>
    </p:spTree>
    <p:extLst>
      <p:ext uri="{BB962C8B-B14F-4D97-AF65-F5344CB8AC3E}">
        <p14:creationId xmlns:p14="http://schemas.microsoft.com/office/powerpoint/2010/main" val="285722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Napping is natural.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napping good for you? When done correctly, the benefits of napping are numerous. Short naps (preferably</a:t>
            </a:r>
            <a:r>
              <a:rPr lang="en-US" sz="1200" kern="1200" baseline="0" dirty="0" smtClean="0">
                <a:solidFill>
                  <a:schemeClr val="tx1"/>
                </a:solidFill>
                <a:effectLst/>
                <a:latin typeface="+mn-lt"/>
                <a:ea typeface="+mn-ea"/>
                <a:cs typeface="+mn-cs"/>
              </a:rPr>
              <a:t> 30 minutes or less</a:t>
            </a:r>
            <a:r>
              <a:rPr lang="en-US" sz="1200" kern="1200" dirty="0" smtClean="0">
                <a:solidFill>
                  <a:schemeClr val="tx1"/>
                </a:solidFill>
                <a:effectLst/>
                <a:latin typeface="+mn-lt"/>
                <a:ea typeface="+mn-ea"/>
                <a:cs typeface="+mn-cs"/>
              </a:rPr>
              <a:t>) are associated with lowered risk of cardiovascular disease, improved productivity, and increased mental performance and learning.</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Naps reduce your risk of heart disease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Afternoon naps can reduce the risk of cardiovascular disease, according to a report published in the Annals of Internal Medicine. Naps reduced the risk of heart problems about as much as statin drugs do (medication designed to lower cholesterol). People who napped at least 30 minutes a day, three times a week, were 37 percent less likely to die from heart disease. Occasional nappers had a 12 percent reduction.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Naps improve mental performance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continues to show that daytime napping can improve mental performance in adults. A study in 2006 concluded that regular naps of less than 30 minutes, and even a power nap as short as ten minutes, can improve productivity and mental performance.</a:t>
            </a:r>
          </a:p>
          <a:p>
            <a:endParaRPr lang="en-US" sz="1200" kern="1200" dirty="0" smtClean="0">
              <a:solidFill>
                <a:schemeClr val="tx1"/>
              </a:solidFill>
              <a:effectLst/>
              <a:latin typeface="+mn-lt"/>
              <a:ea typeface="+mn-ea"/>
              <a:cs typeface="+mn-cs"/>
            </a:endParaRPr>
          </a:p>
          <a:p>
            <a:r>
              <a:rPr lang="en-US" dirty="0" smtClean="0"/>
              <a:t>If</a:t>
            </a:r>
            <a:r>
              <a:rPr lang="en-US" baseline="0" dirty="0" smtClean="0"/>
              <a:t> a nap on the weekend will fit into your lifestyle, here are a few tips to follow:</a:t>
            </a:r>
          </a:p>
          <a:p>
            <a:pPr marL="228600" indent="-228600">
              <a:buAutoNum type="arabicPeriod"/>
            </a:pPr>
            <a:r>
              <a:rPr lang="en-US" baseline="0" dirty="0" smtClean="0"/>
              <a:t>Take advantage of the afternoon slump, when your body is primed to fall asleep.</a:t>
            </a:r>
          </a:p>
          <a:p>
            <a:pPr marL="228600" indent="-228600">
              <a:buAutoNum type="arabicPeriod"/>
            </a:pPr>
            <a:r>
              <a:rPr lang="en-US" baseline="0" dirty="0" smtClean="0"/>
              <a:t>Don’t sleep in a seated position.  It takes about twice as long to fall asleep sitting upright versus lying down.</a:t>
            </a:r>
          </a:p>
          <a:p>
            <a:pPr marL="228600" indent="-228600">
              <a:buAutoNum type="arabicPeriod"/>
            </a:pPr>
            <a:r>
              <a:rPr lang="en-US" baseline="0" dirty="0" smtClean="0"/>
              <a:t>Use ear plugs or an eye mask to block out extra light and noise.</a:t>
            </a:r>
          </a:p>
          <a:p>
            <a:pPr marL="228600" indent="-228600">
              <a:buAutoNum type="arabicPeriod"/>
            </a:pPr>
            <a:r>
              <a:rPr lang="en-US" baseline="0" dirty="0" smtClean="0"/>
              <a:t>Meditate and relax.  Take slow, deep breaths.</a:t>
            </a:r>
          </a:p>
          <a:p>
            <a:pPr marL="228600" indent="-228600">
              <a:buAutoNum type="arabicPeriod"/>
            </a:pPr>
            <a:r>
              <a:rPr lang="en-US" baseline="0" dirty="0" smtClean="0"/>
              <a:t>Don’t sleep longer than 20-30 minutes.  Set an alarm.</a:t>
            </a:r>
          </a:p>
          <a:p>
            <a:pPr marL="0" indent="0">
              <a:buNone/>
            </a:pP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17</a:t>
            </a:fld>
            <a:endParaRPr lang="en-US"/>
          </a:p>
        </p:txBody>
      </p:sp>
    </p:spTree>
    <p:extLst>
      <p:ext uri="{BB962C8B-B14F-4D97-AF65-F5344CB8AC3E}">
        <p14:creationId xmlns:p14="http://schemas.microsoft.com/office/powerpoint/2010/main" val="291258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coffee nap is simple:  you drink a cup of coffee and immediately take a 15 minute nap.  Researchers found coffee helps clear your system of adenosine,</a:t>
            </a:r>
            <a:r>
              <a:rPr lang="en-US" baseline="0" dirty="0" smtClean="0"/>
              <a:t> a chemical which makes you sleepy.  The combination of a cup of coffee with an immediate nap chaser provided the most alertness for the longest period of time in tests.  The recommendation for a coffee nap is a bit shorter than a power nap – 15 minutes versus 20 minutes.</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18</a:t>
            </a:fld>
            <a:endParaRPr lang="en-US"/>
          </a:p>
        </p:txBody>
      </p:sp>
    </p:spTree>
    <p:extLst>
      <p:ext uri="{BB962C8B-B14F-4D97-AF65-F5344CB8AC3E}">
        <p14:creationId xmlns:p14="http://schemas.microsoft.com/office/powerpoint/2010/main" val="2799389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 night last night?  Everyone has a bad night of sleep now and then.  Your life won’t wait until you’re rested, so you’ll need all the energy you can to get through today.  Some of the nation’s leading</a:t>
            </a:r>
            <a:r>
              <a:rPr lang="en-US" baseline="0" dirty="0" smtClean="0"/>
              <a:t> sleep doctors offer tips on how to power through the day after a bad night’s rest.</a:t>
            </a:r>
          </a:p>
          <a:p>
            <a:pPr marL="228600" indent="-228600">
              <a:buAutoNum type="arabicPeriod"/>
            </a:pPr>
            <a:r>
              <a:rPr lang="en-US" b="1" baseline="0" dirty="0" smtClean="0"/>
              <a:t>Caffeine, in Moderation</a:t>
            </a:r>
            <a:r>
              <a:rPr lang="en-US" baseline="0" dirty="0" smtClean="0"/>
              <a:t> – Caffeine can help when you need an energy boost, as long as you don’t overdo it.  Two cups of coffee, for instance, will give you about as much alertness as you’re going to get.  Drinking more won’t make you fee more alert.  If anything, it can give you the jitters.  The same goes for over-the-counter supplements that promise to help you stay alert.  Energy drinks can serve a purpose when used appropriately, but for the most part, usually do more harm than good.  A good alternative would be to stick with plain black or green tea and coffee.  Also, steer clear of all caffeine after 4:00pm to avoid problems falling asleep at night.</a:t>
            </a:r>
          </a:p>
          <a:p>
            <a:pPr marL="228600" indent="-228600">
              <a:buAutoNum type="arabicPeriod"/>
            </a:pPr>
            <a:r>
              <a:rPr lang="en-US" b="1" baseline="0" dirty="0" smtClean="0"/>
              <a:t>Don’t Rely on Sugar </a:t>
            </a:r>
            <a:r>
              <a:rPr lang="en-US" baseline="0" dirty="0" smtClean="0"/>
              <a:t>– When you’re seep deprived, you may be tempted to reach for a candy bar.  Don’t.  Sugar will give you quick energy, but it doesn’t last.  You’ll just end up crashing later.  Instead, stick to a balanced diet and put extra emphasis on protein-rich foods </a:t>
            </a:r>
            <a:r>
              <a:rPr lang="en-US" baseline="0" dirty="0" err="1" smtClean="0"/>
              <a:t>ike</a:t>
            </a:r>
            <a:r>
              <a:rPr lang="en-US" baseline="0" dirty="0" smtClean="0"/>
              <a:t> nuts and lean meats.  Some good meal examples would be eating a salad with grilled chicken, or another lean protein, like fish with veggies for lunch or dinner.  Some good breakfast suggestions would be eating protein-rich foods like eggs and plain Greek yogurt.  If you have a sweet tooth, choose fruit, not a doughnut.</a:t>
            </a:r>
          </a:p>
          <a:p>
            <a:pPr marL="228600" indent="-228600">
              <a:buAutoNum type="arabicPeriod"/>
            </a:pPr>
            <a:r>
              <a:rPr lang="en-US" b="1" baseline="0" dirty="0" smtClean="0"/>
              <a:t>Take Breaks</a:t>
            </a:r>
            <a:r>
              <a:rPr lang="en-US" baseline="0" dirty="0" smtClean="0"/>
              <a:t> – After a bad night’s sleep, your attention span may drag a little more than usual.  To keep focused, take breaks throughout the day.  Go for a walk outdoors.  Movement stimulates alertness in the brain, and the sunlight provides your body with natural cues to promote wakefulness.  When you exercise, take it easy.  Keep it light or moderate, not vigorous, when you’re exhausted.  Take a brief nap, if you have time.  Napping up to 25 minutes will help to recharge your body and mind, while taking a longer nap will make you drowsier than you already are.</a:t>
            </a:r>
          </a:p>
          <a:p>
            <a:pPr marL="228600" indent="-228600">
              <a:buAutoNum type="arabicPeriod"/>
            </a:pPr>
            <a:r>
              <a:rPr lang="en-US" b="1" baseline="0" dirty="0" smtClean="0"/>
              <a:t>Simplify Your Day </a:t>
            </a:r>
            <a:r>
              <a:rPr lang="en-US" baseline="0" dirty="0" smtClean="0"/>
              <a:t>– Let’s face it, you’re not at your best when you don’t sleep well.  So lighten your work load as much as possible.  By doing fewer things, you can still do a quality job without stressing out.  You may also want to hold off on making any big decisions until after you’ve rested.</a:t>
            </a:r>
          </a:p>
          <a:p>
            <a:pPr marL="228600" indent="-228600">
              <a:buAutoNum type="arabicPeriod"/>
            </a:pPr>
            <a:r>
              <a:rPr lang="en-US" b="1" baseline="0" dirty="0" smtClean="0"/>
              <a:t>Avoid Driving</a:t>
            </a:r>
            <a:r>
              <a:rPr lang="en-US" baseline="0" dirty="0" smtClean="0"/>
              <a:t> – Drowsy driving is dangerous, since it can lead to accidents.  Stay off the road as much as possible if you haven’t slept.  If you absolutely can’t carpool or take transit, power nap before driving.  Be particularly careful when driving in the early afternoon.  Most people naturally drift around 1 or 2pm, and those who are sleep deprived will take a bigger hit.</a:t>
            </a:r>
          </a:p>
          <a:p>
            <a:pPr marL="228600" indent="-228600">
              <a:buAutoNum type="arabicPeriod"/>
            </a:pPr>
            <a:r>
              <a:rPr lang="en-US" b="1" baseline="0" dirty="0" smtClean="0"/>
              <a:t>Sleep in, a Little, Tonight</a:t>
            </a:r>
            <a:r>
              <a:rPr lang="en-US" baseline="0" dirty="0" smtClean="0"/>
              <a:t> – Sleeping in after a bad night’s sleep is OK, but you’re trying to get your sleep schedule back on track.  Sleeping in too long can make that harder, because it shifts your normal sleep pattern.  If you sleep in, limit it to no more than 2 extra hours.  If you normally get 7 hours of sleep at night, aim for 9.  Going to bed too </a:t>
            </a:r>
            <a:r>
              <a:rPr lang="en-US" baseline="0" dirty="0" err="1" smtClean="0"/>
              <a:t>earty</a:t>
            </a:r>
            <a:r>
              <a:rPr lang="en-US" baseline="0" dirty="0" smtClean="0"/>
              <a:t> can also disturb sleep patterns.  If you’re exhausted and want to hit the sack, try to wait until it’s about an hour before your normal bedtime.  No matter how tired you feel, there’s no reason to sleep all day, since the most recovery sleep time you can get is 10 hours. </a:t>
            </a:r>
          </a:p>
        </p:txBody>
      </p:sp>
      <p:sp>
        <p:nvSpPr>
          <p:cNvPr id="4" name="Slide Number Placeholder 3"/>
          <p:cNvSpPr>
            <a:spLocks noGrp="1"/>
          </p:cNvSpPr>
          <p:nvPr>
            <p:ph type="sldNum" sz="quarter" idx="10"/>
          </p:nvPr>
        </p:nvSpPr>
        <p:spPr/>
        <p:txBody>
          <a:bodyPr/>
          <a:lstStyle/>
          <a:p>
            <a:fld id="{FFC6AFC6-1C59-48FE-B014-F36978290F8E}" type="slidenum">
              <a:rPr lang="en-US" smtClean="0"/>
              <a:t>19</a:t>
            </a:fld>
            <a:endParaRPr lang="en-US"/>
          </a:p>
        </p:txBody>
      </p:sp>
    </p:spTree>
    <p:extLst>
      <p:ext uri="{BB962C8B-B14F-4D97-AF65-F5344CB8AC3E}">
        <p14:creationId xmlns:p14="http://schemas.microsoft.com/office/powerpoint/2010/main" val="25892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you’re in a rush to meet work, school, family, or household responsibilities, do you cut back on your sleep, thinking it won’t be a problem? Like many people, you might think that sleep is merely a “down time” when the brain shuts off and the body rests. Think again. </a:t>
            </a:r>
            <a:r>
              <a:rPr lang="en-US" dirty="0" smtClean="0"/>
              <a:t>From mood</a:t>
            </a:r>
            <a:r>
              <a:rPr lang="en-US" baseline="0" dirty="0" smtClean="0"/>
              <a:t> to metabolism, sleep is essential to keeping us healthy.  And in these challenging times, it’s good to know why sleep is so important.</a:t>
            </a:r>
          </a:p>
          <a:p>
            <a:endParaRPr lang="en-US" baseline="0" dirty="0" smtClean="0"/>
          </a:p>
          <a:p>
            <a:r>
              <a:rPr lang="en-US" sz="1200" b="0" i="0" u="none" strike="noStrike" kern="1200" baseline="0" dirty="0" smtClean="0">
                <a:solidFill>
                  <a:schemeClr val="tx1"/>
                </a:solidFill>
                <a:latin typeface="+mn-lt"/>
                <a:ea typeface="+mn-ea"/>
                <a:cs typeface="+mn-cs"/>
              </a:rPr>
              <a:t>A number of aspects of your health and quality of life are linked to sleep, and these aspects are impaired when you are sleep deprived.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Sleep optimizes how our brain works, including regulating emotions, mood, attention span, concentration and executive function, which helps us make good judgments, remain flexible, and be creative.</a:t>
            </a:r>
            <a:endParaRPr lang="en-US" baseline="0" dirty="0" smtClean="0"/>
          </a:p>
          <a:p>
            <a:endParaRPr lang="en-US" baseline="0" dirty="0" smtClean="0"/>
          </a:p>
          <a:p>
            <a:r>
              <a:rPr lang="en-US" dirty="0" smtClean="0"/>
              <a:t>Exercise and sleep both combat stress and can bolster health and mood. Regular exercisers report better, more sound sleep than non-exercisers. In</a:t>
            </a:r>
            <a:r>
              <a:rPr lang="en-US" baseline="0" dirty="0" smtClean="0"/>
              <a:t> addition, exercise and a healthy diet boost our body’s immune system, reduces inflammation, and improves stress management. </a:t>
            </a:r>
            <a:endParaRPr lang="en-US" dirty="0" smtClean="0"/>
          </a:p>
          <a:p>
            <a:endParaRPr lang="en-US"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2</a:t>
            </a:fld>
            <a:endParaRPr lang="en-US"/>
          </a:p>
        </p:txBody>
      </p:sp>
    </p:spTree>
    <p:extLst>
      <p:ext uri="{BB962C8B-B14F-4D97-AF65-F5344CB8AC3E}">
        <p14:creationId xmlns:p14="http://schemas.microsoft.com/office/powerpoint/2010/main" val="401894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healthy adults are given unlimited opportunity to sleep, they sleep on average between 8 and 8.5 hours a night. But sleep needs vary from person to person. Some people appear to need only about 7 hours to avoid problem sleepiness, whereas others need 9 or more hours of sleep. Sleep needs also change throughout the life cycle. Newborns sleep between 16 and 18 hours a day, and children in preschool sleep between 11 and 12 hours a day. School-aged children and adolescents need at least 10 hours of sleep each night.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hormonal influences of puberty tend to shift adolescents’ biological clocks. As a result, teenagers (who need between 9 and 10 hours of sleep a night) are more likely to go to bed later than younger children and adults, and they tend to want to sleep later in the morning. This delayed sleep–wake rhythm conflicts with the early-morning start times of many high schools and helps explain why most teenagers get an average of only 7–7.5 hours of sleep a night.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people get older, the pattern of sleep also changes—especially the amount of time spent in deep sleep. This explains why children can sleep through loud noises and why they might not wake up when moved. Across the lifespan, the sleep period tends to advance, namely relative to teenagers; older adults tend to go to bed earlier and wake earlier. The quality—but not necessarily the quantity—of deep, non-REM sleep also changes, with a trend toward lighter sleep. The relative percentages of stages of sleep appear to stay mostly constant after infancy. From midlife through late life, people awaken more throughout the night. These sleep disruptions cause older people to lose more and more of stages 1 and 2 non-REM sleep as well as REM sleep.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older people complain of difficulty falling asleep, early morning awakenings, frequent and long awakenings during the </a:t>
            </a:r>
          </a:p>
          <a:p>
            <a:r>
              <a:rPr lang="en-US" sz="1200" b="0" i="0" u="none" strike="noStrike" kern="1200" baseline="0" dirty="0" smtClean="0">
                <a:solidFill>
                  <a:schemeClr val="tx1"/>
                </a:solidFill>
                <a:latin typeface="+mn-lt"/>
                <a:ea typeface="+mn-ea"/>
                <a:cs typeface="+mn-cs"/>
              </a:rPr>
              <a:t>night, daytime sleepiness, and a lack of refreshing sleep. Many sleep problems, however, are not a natural part of sleep in the elderly. Their sleep complaints may be due, in part, to medical conditions, illnesses, or medications they are taking— all of which can disrupt sleep. In fact, one study found that the prevalence of sleep problems is very low in healthy older adults. Other causes of some of older adults’ sleep complaints are sleep apnea, restless legs syndrome, and other sleep disorders that become more common with age. Also, older people are more likely to have their sleep disrupted by the need to urinate during the night. Some evidence shows that the biological clock shifts in older people, so they are more apt to go to sleep earlier at night and wake up earlier in the morning. No evidence indicates that older people can get by with less sleep than younger people.  Poor sleep in older people may result in excessive daytime sleepiness, attention and memory problems, depressed mood, and overuse of sleeping pills.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Despite variations in sleep quantity and quality, both related to age and between individuals, studies suggest that the optimal amount of sleep needed to perform adequately, avoid a sleep debt, and not have problem sleepiness during the day is about 7–9 hours for adults and at least 10 hours for school-aged children and adolescents. Similar amounts seem to be necessary to avoid an increased risk of developing obesity, diabetes, or cardiovascular diseases. </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20</a:t>
            </a:fld>
            <a:endParaRPr lang="en-US"/>
          </a:p>
        </p:txBody>
      </p:sp>
    </p:spTree>
    <p:extLst>
      <p:ext uri="{BB962C8B-B14F-4D97-AF65-F5344CB8AC3E}">
        <p14:creationId xmlns:p14="http://schemas.microsoft.com/office/powerpoint/2010/main" val="206115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6AFC6-1C59-48FE-B014-F36978290F8E}" type="slidenum">
              <a:rPr lang="en-US" smtClean="0"/>
              <a:t>21</a:t>
            </a:fld>
            <a:endParaRPr lang="en-US"/>
          </a:p>
        </p:txBody>
      </p:sp>
    </p:spTree>
    <p:extLst>
      <p:ext uri="{BB962C8B-B14F-4D97-AF65-F5344CB8AC3E}">
        <p14:creationId xmlns:p14="http://schemas.microsoft.com/office/powerpoint/2010/main" val="44882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to your specific health plan for information on coverage/benefits</a:t>
            </a:r>
            <a:r>
              <a:rPr lang="en-US" baseline="0" dirty="0" smtClean="0"/>
              <a:t> available for diagnosis and medically necessary treatment of sleep disorders. Each health plan has specific criteria/guidelines and benefits.</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22</a:t>
            </a:fld>
            <a:endParaRPr lang="en-US"/>
          </a:p>
        </p:txBody>
      </p:sp>
    </p:spTree>
    <p:extLst>
      <p:ext uri="{BB962C8B-B14F-4D97-AF65-F5344CB8AC3E}">
        <p14:creationId xmlns:p14="http://schemas.microsoft.com/office/powerpoint/2010/main" val="35599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23</a:t>
            </a:fld>
            <a:endParaRPr lang="en-US"/>
          </a:p>
        </p:txBody>
      </p:sp>
    </p:spTree>
    <p:extLst>
      <p:ext uri="{BB962C8B-B14F-4D97-AF65-F5344CB8AC3E}">
        <p14:creationId xmlns:p14="http://schemas.microsoft.com/office/powerpoint/2010/main" val="3339633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6AFC6-1C59-48FE-B014-F36978290F8E}" type="slidenum">
              <a:rPr lang="en-US" smtClean="0"/>
              <a:t>24</a:t>
            </a:fld>
            <a:endParaRPr lang="en-US"/>
          </a:p>
        </p:txBody>
      </p:sp>
    </p:spTree>
    <p:extLst>
      <p:ext uri="{BB962C8B-B14F-4D97-AF65-F5344CB8AC3E}">
        <p14:creationId xmlns:p14="http://schemas.microsoft.com/office/powerpoint/2010/main" val="55714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Struggling to catch enough ZZZs? – There’s an app for that!</a:t>
            </a:r>
            <a:r>
              <a:rPr lang="en-US" baseline="0" dirty="0" smtClean="0"/>
              <a:t>  In fact, there are so many sleep apps that it can be hard to figure out which ones are worth a try.  Whether you want to drift off to a meditation or a bedtime story, download one of these apps today to get the sleep you (so desperately) need.</a:t>
            </a:r>
          </a:p>
          <a:p>
            <a:endParaRPr lang="en-US" baseline="0" dirty="0" smtClean="0"/>
          </a:p>
          <a:p>
            <a:pPr marL="228600" indent="-228600">
              <a:buAutoNum type="arabicPeriod"/>
            </a:pPr>
            <a:r>
              <a:rPr lang="en-US" b="1" baseline="0" dirty="0" smtClean="0"/>
              <a:t>Headspace</a:t>
            </a:r>
            <a:r>
              <a:rPr lang="en-US" baseline="0" dirty="0" smtClean="0"/>
              <a:t> – Headspace has made a name for itself as a meditation app, but it’s also great for sleep.  The free version has “</a:t>
            </a:r>
            <a:r>
              <a:rPr lang="en-US" baseline="0" dirty="0" err="1" smtClean="0"/>
              <a:t>sleepcasts</a:t>
            </a:r>
            <a:r>
              <a:rPr lang="en-US" baseline="0" dirty="0" smtClean="0"/>
              <a:t>”, which are 45-55-minute-long audio experiences (kind of like adult bedtime stories) that help you visualize calming experiences, like a slow moving train or a walk through a garden.  There are new stories every night, so you’ll never get bored.  If you upgrade to the paid version, you’ll get access to more than 40 themed meditation courses (like for sleep or stress), plus many more </a:t>
            </a:r>
            <a:r>
              <a:rPr lang="en-US" baseline="0" dirty="0" err="1" smtClean="0"/>
              <a:t>sleepcast</a:t>
            </a:r>
            <a:r>
              <a:rPr lang="en-US" baseline="0" dirty="0" smtClean="0"/>
              <a:t> and music options to help you wind down.</a:t>
            </a:r>
          </a:p>
          <a:p>
            <a:pPr marL="0" indent="0" algn="ctr">
              <a:buNone/>
            </a:pPr>
            <a:r>
              <a:rPr lang="en-US" b="1" baseline="0" dirty="0" smtClean="0"/>
              <a:t>Cost:  Free for select content; $95/year for full access.  Compatible with iOS and Android.</a:t>
            </a:r>
          </a:p>
          <a:p>
            <a:pPr marL="0" indent="0">
              <a:buNone/>
            </a:pPr>
            <a:endParaRPr lang="en-US" baseline="0" dirty="0" smtClean="0"/>
          </a:p>
          <a:p>
            <a:pPr marL="228600" indent="-228600">
              <a:buAutoNum type="arabicPeriod" startAt="2"/>
            </a:pPr>
            <a:r>
              <a:rPr lang="en-US" b="1" baseline="0" dirty="0" err="1" smtClean="0"/>
              <a:t>Pzizz</a:t>
            </a:r>
            <a:r>
              <a:rPr lang="en-US" baseline="0" dirty="0" smtClean="0"/>
              <a:t> – With </a:t>
            </a:r>
            <a:r>
              <a:rPr lang="en-US" baseline="0" dirty="0" err="1" smtClean="0"/>
              <a:t>Pzizz</a:t>
            </a:r>
            <a:r>
              <a:rPr lang="en-US" baseline="0" dirty="0" smtClean="0"/>
              <a:t>, you can set a timer for the length of sleep session so it plays a soothing dreamscape (read:  combo of music, voiceovers, and sound effects) while you snooze; then, you can wake up to the build-in alarm.  You’ll need to upgrade for more advanced features, like the ability to choose different sounds, but the app offers a 7-day free trial.</a:t>
            </a:r>
          </a:p>
          <a:p>
            <a:pPr marL="0" indent="0" algn="ctr">
              <a:buNone/>
            </a:pPr>
            <a:r>
              <a:rPr lang="en-US" b="1" baseline="0" dirty="0" smtClean="0"/>
              <a:t>Cost:  Free for select features; $60/year for full access.  Compatible with iOS and Android.</a:t>
            </a:r>
          </a:p>
          <a:p>
            <a:pPr marL="0" indent="0">
              <a:buNone/>
            </a:pPr>
            <a:endParaRPr lang="en-US" baseline="0" dirty="0" smtClean="0"/>
          </a:p>
          <a:p>
            <a:pPr marL="228600" indent="-228600">
              <a:buAutoNum type="arabicPeriod" startAt="3"/>
            </a:pPr>
            <a:r>
              <a:rPr lang="en-US" b="1" baseline="0" dirty="0" err="1" smtClean="0"/>
              <a:t>Nosili</a:t>
            </a:r>
            <a:r>
              <a:rPr lang="en-US" baseline="0" dirty="0" smtClean="0"/>
              <a:t> – This super simple app lets you choose from a bunch of different sounds (like thunder, wind, white noise, and even the buzz of a coffee shop) to create your ideal sleep soundtrack.  You can create a combo of sounds you love that you can save in the </a:t>
            </a:r>
            <a:r>
              <a:rPr lang="en-US" baseline="0" dirty="0" err="1" smtClean="0"/>
              <a:t>ap</a:t>
            </a:r>
            <a:r>
              <a:rPr lang="en-US" baseline="0" dirty="0" smtClean="0"/>
              <a:t> for future use.  </a:t>
            </a:r>
            <a:r>
              <a:rPr lang="en-US" b="1" i="1" baseline="0" dirty="0" smtClean="0"/>
              <a:t>Pro tip</a:t>
            </a:r>
            <a:r>
              <a:rPr lang="en-US" baseline="0" dirty="0" smtClean="0"/>
              <a:t>:  If you’re using it overnight, keep your phone plugged in… otherwise, you may wake up to a dead battery.</a:t>
            </a:r>
          </a:p>
          <a:p>
            <a:pPr marL="0" indent="0" algn="ctr">
              <a:buNone/>
            </a:pPr>
            <a:r>
              <a:rPr lang="en-US" b="1" baseline="0" dirty="0" smtClean="0"/>
              <a:t>Cost:  $2, website is free.</a:t>
            </a:r>
          </a:p>
          <a:p>
            <a:pPr marL="0" indent="0">
              <a:buNone/>
            </a:pPr>
            <a:endParaRPr lang="en-US" baseline="0" dirty="0" smtClean="0"/>
          </a:p>
          <a:p>
            <a:pPr marL="228600" indent="-228600">
              <a:buAutoNum type="arabicPeriod" startAt="4"/>
            </a:pPr>
            <a:r>
              <a:rPr lang="en-US" b="1" baseline="0" dirty="0" smtClean="0"/>
              <a:t>Slumber</a:t>
            </a:r>
            <a:r>
              <a:rPr lang="en-US" baseline="0" dirty="0" smtClean="0"/>
              <a:t> – Slumber offers a combination of experiences to help you fall asleep, whether it’s meditation focused, a 6-part bedtime story series, or the sound of a warm </a:t>
            </a:r>
            <a:r>
              <a:rPr lang="en-US" baseline="0" dirty="0" err="1" smtClean="0"/>
              <a:t>jacuzzi</a:t>
            </a:r>
            <a:r>
              <a:rPr lang="en-US" baseline="0" dirty="0" smtClean="0"/>
              <a:t>.  You can also choose a background noise (like rain or the ocean) to play for up to 10 hours after the main track ends.  New sleep-inducing stories and meditations are added each week, and you can listen to them all if you upgrade to the premium version (otherwise, you can get many episodes for free).</a:t>
            </a:r>
          </a:p>
          <a:p>
            <a:pPr marL="0" indent="0" algn="ctr">
              <a:buNone/>
            </a:pPr>
            <a:r>
              <a:rPr lang="en-US" b="1" baseline="0" dirty="0" smtClean="0"/>
              <a:t>Cost:  Free for 10+ episodes; $40/year for full access.  Only available on iOS.</a:t>
            </a:r>
          </a:p>
          <a:p>
            <a:pPr marL="0" indent="0">
              <a:buNone/>
            </a:pPr>
            <a:endParaRPr lang="en-US" baseline="0" dirty="0" smtClean="0"/>
          </a:p>
          <a:p>
            <a:pPr marL="228600" indent="-228600">
              <a:buAutoNum type="arabicPeriod" startAt="5"/>
            </a:pPr>
            <a:r>
              <a:rPr lang="en-US" b="1" baseline="0" dirty="0" smtClean="0"/>
              <a:t>Sleep Cycle</a:t>
            </a:r>
            <a:r>
              <a:rPr lang="en-US" baseline="0" dirty="0" smtClean="0"/>
              <a:t> – If you want to learn how you slept, the Sleep Cycle app is for you.  It tracks your sleep patterns and provides tips to optimize your snooze time.  Plus, it has an alarm clock that gently wakes you up when you’re in your lightest sleep phase so you’ll wake up feeling refreshed.  Just keep in mind that no sleep tracker is 100% accurate, so if you’re struggling with your sleep, you may need to see a dedicated sleep specialist.</a:t>
            </a:r>
          </a:p>
          <a:p>
            <a:pPr marL="0" indent="0" algn="ctr">
              <a:buNone/>
            </a:pPr>
            <a:r>
              <a:rPr lang="en-US" b="1" baseline="0" dirty="0" smtClean="0"/>
              <a:t>Cost:  Free.  Compatible with iOS and Android.</a:t>
            </a:r>
          </a:p>
          <a:p>
            <a:pPr marL="0" indent="0">
              <a:buNone/>
            </a:pPr>
            <a:endParaRPr lang="en-US" baseline="0" dirty="0" smtClean="0"/>
          </a:p>
          <a:p>
            <a:pPr marL="228600" indent="-228600">
              <a:buAutoNum type="arabicPeriod" startAt="6"/>
            </a:pPr>
            <a:r>
              <a:rPr lang="en-US" b="1" baseline="0" dirty="0" smtClean="0"/>
              <a:t>Calm</a:t>
            </a:r>
            <a:r>
              <a:rPr lang="en-US" baseline="0" dirty="0" smtClean="0"/>
              <a:t> – Calm’s app is super easy to use, and the Sleep Stories section has bedtime stories (for kids and adults) read aloud by people with soothing voices, including celebrities like Matthew </a:t>
            </a:r>
            <a:r>
              <a:rPr lang="en-US" baseline="0" dirty="0" err="1" smtClean="0"/>
              <a:t>McConaughey</a:t>
            </a:r>
            <a:r>
              <a:rPr lang="en-US" baseline="0" dirty="0" smtClean="0"/>
              <a:t>.  Only a few stories are included for free, but getting a subscription unlocks a huge library of meditations made specifically for sleep… plus categories like stress and ASMR.</a:t>
            </a:r>
          </a:p>
          <a:p>
            <a:pPr marL="0" indent="0" algn="ctr">
              <a:buNone/>
            </a:pPr>
            <a:r>
              <a:rPr lang="en-US" b="1" baseline="0" dirty="0" smtClean="0"/>
              <a:t>Cost:  Free for some features; $70/year for full access (includes a 7-day free trial).</a:t>
            </a:r>
          </a:p>
          <a:p>
            <a:pPr marL="0" indent="0">
              <a:buNone/>
            </a:pPr>
            <a:endParaRPr lang="en-US" baseline="0" dirty="0" smtClean="0"/>
          </a:p>
          <a:p>
            <a:pPr marL="228600" indent="-228600">
              <a:buAutoNum type="arabicPeriod" startAt="7"/>
            </a:pPr>
            <a:r>
              <a:rPr lang="en-US" b="1" baseline="0" dirty="0" smtClean="0"/>
              <a:t>10% Happier</a:t>
            </a:r>
            <a:r>
              <a:rPr lang="en-US" baseline="0" dirty="0" smtClean="0"/>
              <a:t> – If you still haven’t found a sleep app that works for you, 10% Happier is worth a shot.  It offers a wide range of meditations – including ones for sleep – that range from 3 minutes to 45 minutes to help you relax and fall asleep.  There are also meditation courses spanning a variety of genres and the option to message a coach for extra support.</a:t>
            </a:r>
          </a:p>
          <a:p>
            <a:pPr marL="0" indent="0" algn="ctr">
              <a:buNone/>
            </a:pPr>
            <a:r>
              <a:rPr lang="en-US" b="1" baseline="0" dirty="0" smtClean="0"/>
              <a:t>Cost:  Free for one session; $15/month or $100/year for a subscription.  Compatible with iOS and Android.</a:t>
            </a:r>
            <a:endParaRPr lang="en-US" b="1" dirty="0"/>
          </a:p>
        </p:txBody>
      </p:sp>
      <p:sp>
        <p:nvSpPr>
          <p:cNvPr id="4" name="Slide Number Placeholder 3"/>
          <p:cNvSpPr>
            <a:spLocks noGrp="1"/>
          </p:cNvSpPr>
          <p:nvPr>
            <p:ph type="sldNum" sz="quarter" idx="10"/>
          </p:nvPr>
        </p:nvSpPr>
        <p:spPr/>
        <p:txBody>
          <a:bodyPr/>
          <a:lstStyle/>
          <a:p>
            <a:fld id="{FFC6AFC6-1C59-48FE-B014-F36978290F8E}" type="slidenum">
              <a:rPr lang="en-US" smtClean="0"/>
              <a:t>25</a:t>
            </a:fld>
            <a:endParaRPr lang="en-US"/>
          </a:p>
        </p:txBody>
      </p:sp>
    </p:spTree>
    <p:extLst>
      <p:ext uri="{BB962C8B-B14F-4D97-AF65-F5344CB8AC3E}">
        <p14:creationId xmlns:p14="http://schemas.microsoft.com/office/powerpoint/2010/main" val="677178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26</a:t>
            </a:fld>
            <a:endParaRPr lang="en-US"/>
          </a:p>
        </p:txBody>
      </p:sp>
    </p:spTree>
    <p:extLst>
      <p:ext uri="{BB962C8B-B14F-4D97-AF65-F5344CB8AC3E}">
        <p14:creationId xmlns:p14="http://schemas.microsoft.com/office/powerpoint/2010/main" val="33643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6AFC6-1C59-48FE-B014-F36978290F8E}" type="slidenum">
              <a:rPr lang="en-US" smtClean="0"/>
              <a:t>27</a:t>
            </a:fld>
            <a:endParaRPr lang="en-US"/>
          </a:p>
        </p:txBody>
      </p:sp>
    </p:spTree>
    <p:extLst>
      <p:ext uri="{BB962C8B-B14F-4D97-AF65-F5344CB8AC3E}">
        <p14:creationId xmlns:p14="http://schemas.microsoft.com/office/powerpoint/2010/main" val="190395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started planning our strategy for better sleep, let’s look</a:t>
            </a:r>
            <a:r>
              <a:rPr lang="en-US" baseline="0" dirty="0" smtClean="0"/>
              <a:t> at a few sleep related questions that many struggle with.</a:t>
            </a:r>
          </a:p>
          <a:p>
            <a:endParaRPr lang="en-US" baseline="0" dirty="0" smtClean="0"/>
          </a:p>
          <a:p>
            <a:pPr marL="228600" indent="-228600">
              <a:buAutoNum type="arabicPeriod"/>
            </a:pPr>
            <a:r>
              <a:rPr lang="en-US" baseline="0" dirty="0" smtClean="0"/>
              <a:t>You can get by on 4 hours of sleep. – </a:t>
            </a:r>
            <a:r>
              <a:rPr lang="en-US" b="1" baseline="0" dirty="0" smtClean="0"/>
              <a:t>FALSE</a:t>
            </a:r>
          </a:p>
          <a:p>
            <a:pPr marL="0" indent="0">
              <a:buNone/>
            </a:pPr>
            <a:endParaRPr lang="en-US" baseline="0" dirty="0" smtClean="0"/>
          </a:p>
          <a:p>
            <a:pPr marL="0" indent="0">
              <a:buNone/>
            </a:pPr>
            <a:r>
              <a:rPr lang="en-US" baseline="0" dirty="0" smtClean="0"/>
              <a:t>For most of us, 7-8 hours is the “sweet spot” for sleep – and makes a huge difference in our alertness, moods, productivity, and overall wellbeing.  Although people can get used to decreased amounts of sleep, with their circadian rhythms adjusting, habitual insufficient sleep can lead to metabolic, mental health, and immunological health consequences.  People whose sleep is restricted do report their feelings of sleepiness level off, yet their inability to stay awake increases.</a:t>
            </a:r>
          </a:p>
        </p:txBody>
      </p:sp>
      <p:sp>
        <p:nvSpPr>
          <p:cNvPr id="4" name="Slide Number Placeholder 3"/>
          <p:cNvSpPr>
            <a:spLocks noGrp="1"/>
          </p:cNvSpPr>
          <p:nvPr>
            <p:ph type="sldNum" sz="quarter" idx="10"/>
          </p:nvPr>
        </p:nvSpPr>
        <p:spPr/>
        <p:txBody>
          <a:bodyPr/>
          <a:lstStyle/>
          <a:p>
            <a:fld id="{FFC6AFC6-1C59-48FE-B014-F36978290F8E}" type="slidenum">
              <a:rPr lang="en-US" smtClean="0"/>
              <a:t>3</a:t>
            </a:fld>
            <a:endParaRPr lang="en-US"/>
          </a:p>
        </p:txBody>
      </p:sp>
    </p:spTree>
    <p:extLst>
      <p:ext uri="{BB962C8B-B14F-4D97-AF65-F5344CB8AC3E}">
        <p14:creationId xmlns:p14="http://schemas.microsoft.com/office/powerpoint/2010/main" val="36004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n-US" dirty="0" smtClean="0"/>
              <a:t>A short daytime nap can be good for you. – </a:t>
            </a:r>
            <a:r>
              <a:rPr lang="en-US" b="1" dirty="0" smtClean="0"/>
              <a:t>TRUE</a:t>
            </a:r>
          </a:p>
          <a:p>
            <a:pPr marL="228600" indent="-228600">
              <a:buAutoNum type="arabicPeriod" startAt="2"/>
            </a:pPr>
            <a:endParaRPr lang="en-US" dirty="0" smtClean="0"/>
          </a:p>
          <a:p>
            <a:pPr marL="0" indent="0">
              <a:buNone/>
            </a:pPr>
            <a:r>
              <a:rPr lang="en-US" dirty="0" smtClean="0"/>
              <a:t>If they are possible in your routine, naps are a great way to re-energize and improve performance in the workplace.  Try to keep the naps under 20 minutes or they may interfere with nighttime sleep.</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4</a:t>
            </a:fld>
            <a:endParaRPr lang="en-US"/>
          </a:p>
        </p:txBody>
      </p:sp>
    </p:spTree>
    <p:extLst>
      <p:ext uri="{BB962C8B-B14F-4D97-AF65-F5344CB8AC3E}">
        <p14:creationId xmlns:p14="http://schemas.microsoft.com/office/powerpoint/2010/main" val="30634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dirty="0" smtClean="0"/>
              <a:t>Drinking</a:t>
            </a:r>
            <a:r>
              <a:rPr lang="en-US" baseline="0" dirty="0" smtClean="0"/>
              <a:t> alcohol will help you sleep better – </a:t>
            </a:r>
            <a:r>
              <a:rPr lang="en-US" b="1" baseline="0" dirty="0" smtClean="0"/>
              <a:t>FALSE</a:t>
            </a:r>
          </a:p>
          <a:p>
            <a:pPr marL="228600" indent="-228600">
              <a:buAutoNum type="arabicPeriod" startAt="3"/>
            </a:pPr>
            <a:endParaRPr lang="en-US" baseline="0" dirty="0" smtClean="0"/>
          </a:p>
          <a:p>
            <a:pPr marL="0" indent="0">
              <a:buNone/>
            </a:pPr>
            <a:r>
              <a:rPr lang="en-US" baseline="0" dirty="0" smtClean="0"/>
              <a:t>While a drink or two may help you fall asleep quickly, alcohol often leads to lighter, less restorative sleep, and increased wakefulness during the night.</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5</a:t>
            </a:fld>
            <a:endParaRPr lang="en-US"/>
          </a:p>
        </p:txBody>
      </p:sp>
    </p:spTree>
    <p:extLst>
      <p:ext uri="{BB962C8B-B14F-4D97-AF65-F5344CB8AC3E}">
        <p14:creationId xmlns:p14="http://schemas.microsoft.com/office/powerpoint/2010/main" val="258269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n-US" dirty="0" smtClean="0"/>
              <a:t>Exercising before bed is never a good idea. – </a:t>
            </a:r>
            <a:r>
              <a:rPr lang="en-US" b="1" dirty="0" smtClean="0"/>
              <a:t>FALSE</a:t>
            </a:r>
          </a:p>
          <a:p>
            <a:pPr marL="228600" indent="-228600">
              <a:buAutoNum type="arabicPeriod" startAt="4"/>
            </a:pPr>
            <a:endParaRPr lang="en-US" dirty="0" smtClean="0"/>
          </a:p>
          <a:p>
            <a:pPr marL="0" indent="0">
              <a:buNone/>
            </a:pPr>
            <a:r>
              <a:rPr lang="en-US" dirty="0" smtClean="0"/>
              <a:t>Researchers have shown no adverse effect of nighttime exercise on</a:t>
            </a:r>
            <a:r>
              <a:rPr lang="en-US" baseline="0" dirty="0" smtClean="0"/>
              <a:t> sleep.  In fact, exercise and sleep can be mutually beneficial.  </a:t>
            </a:r>
            <a:r>
              <a:rPr lang="en-US" dirty="0" smtClean="0"/>
              <a:t>As long as you allow</a:t>
            </a:r>
            <a:r>
              <a:rPr lang="en-US" baseline="0" dirty="0" smtClean="0"/>
              <a:t> proper opportunity to wind down afterward, your workout can be scheduled before bed as “better late than never.”</a:t>
            </a: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6</a:t>
            </a:fld>
            <a:endParaRPr lang="en-US"/>
          </a:p>
        </p:txBody>
      </p:sp>
    </p:spTree>
    <p:extLst>
      <p:ext uri="{BB962C8B-B14F-4D97-AF65-F5344CB8AC3E}">
        <p14:creationId xmlns:p14="http://schemas.microsoft.com/office/powerpoint/2010/main" val="301118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dirty="0" smtClean="0"/>
              <a:t>You can catch up on sleep on the weekend. – </a:t>
            </a:r>
            <a:r>
              <a:rPr lang="en-US" b="1" dirty="0" smtClean="0"/>
              <a:t>FALSE</a:t>
            </a:r>
          </a:p>
          <a:p>
            <a:pPr marL="228600" indent="-228600">
              <a:buAutoNum type="arabicPeriod" startAt="5"/>
            </a:pPr>
            <a:endParaRPr lang="en-US" dirty="0" smtClean="0"/>
          </a:p>
          <a:p>
            <a:r>
              <a:rPr lang="en-US" sz="1200" b="0" i="0" u="none" strike="noStrike" kern="1200" baseline="0" dirty="0" smtClean="0">
                <a:solidFill>
                  <a:schemeClr val="tx1"/>
                </a:solidFill>
                <a:latin typeface="+mn-lt"/>
                <a:ea typeface="+mn-ea"/>
                <a:cs typeface="+mn-cs"/>
              </a:rPr>
              <a:t>Although this sleeping pattern will help you feel more rested, it will not completely make up for the lack of sleep or correct your sleep debt. This pattern also will not necessarily make up for impaired performance during the week or the physical problems that can result from not sleeping enough. Furthermore, sleeping later on the weekends can affect your biological clock, making it much harder to go to sleep at the right time on Sunday nights and get up early on Monday mornings.  Instead, stick to a routine to ensure regular, restful sleep.</a:t>
            </a:r>
          </a:p>
          <a:p>
            <a:pPr marL="0" indent="0">
              <a:buNone/>
            </a:pPr>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7</a:t>
            </a:fld>
            <a:endParaRPr lang="en-US"/>
          </a:p>
        </p:txBody>
      </p:sp>
    </p:spTree>
    <p:extLst>
      <p:ext uri="{BB962C8B-B14F-4D97-AF65-F5344CB8AC3E}">
        <p14:creationId xmlns:p14="http://schemas.microsoft.com/office/powerpoint/2010/main" val="92712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6"/>
            </a:pPr>
            <a:r>
              <a:rPr lang="en-US" dirty="0" smtClean="0"/>
              <a:t>Tossing and turning will eventually lead to sleep. – </a:t>
            </a:r>
            <a:r>
              <a:rPr lang="en-US" b="1" dirty="0" smtClean="0"/>
              <a:t>FALSE</a:t>
            </a:r>
          </a:p>
          <a:p>
            <a:pPr marL="0" indent="0">
              <a:buNone/>
            </a:pPr>
            <a:endParaRPr lang="en-US" dirty="0" smtClean="0"/>
          </a:p>
          <a:p>
            <a:r>
              <a:rPr lang="en-US" dirty="0" smtClean="0"/>
              <a:t>Tossing</a:t>
            </a:r>
            <a:r>
              <a:rPr lang="en-US" baseline="0" dirty="0" smtClean="0"/>
              <a:t> and turning is an anxiety-ridden activity that will not be helpful for rest.  </a:t>
            </a:r>
            <a:r>
              <a:rPr lang="en-US" sz="1200" b="0" i="0" u="none" strike="noStrike" kern="1200" baseline="0" dirty="0" smtClean="0">
                <a:solidFill>
                  <a:schemeClr val="tx1"/>
                </a:solidFill>
                <a:latin typeface="+mn-lt"/>
                <a:ea typeface="+mn-ea"/>
                <a:cs typeface="+mn-cs"/>
              </a:rPr>
              <a:t>If you find yourself still awake after staying in bed for more than 20 minutes or if you are starting to feel anxious or worried, get up and do some relaxing activity until you feel sleepy. The anxiety of not being able to sleep can make it harder to fall asleep. </a:t>
            </a:r>
          </a:p>
        </p:txBody>
      </p:sp>
      <p:sp>
        <p:nvSpPr>
          <p:cNvPr id="4" name="Slide Number Placeholder 3"/>
          <p:cNvSpPr>
            <a:spLocks noGrp="1"/>
          </p:cNvSpPr>
          <p:nvPr>
            <p:ph type="sldNum" sz="quarter" idx="10"/>
          </p:nvPr>
        </p:nvSpPr>
        <p:spPr/>
        <p:txBody>
          <a:bodyPr/>
          <a:lstStyle/>
          <a:p>
            <a:fld id="{FFC6AFC6-1C59-48FE-B014-F36978290F8E}" type="slidenum">
              <a:rPr lang="en-US" smtClean="0"/>
              <a:t>8</a:t>
            </a:fld>
            <a:endParaRPr lang="en-US"/>
          </a:p>
        </p:txBody>
      </p:sp>
    </p:spTree>
    <p:extLst>
      <p:ext uri="{BB962C8B-B14F-4D97-AF65-F5344CB8AC3E}">
        <p14:creationId xmlns:p14="http://schemas.microsoft.com/office/powerpoint/2010/main" val="346426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cover the basics…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Have a good sleeping environment. </a:t>
            </a:r>
            <a:r>
              <a:rPr lang="en-US" sz="1200" b="0" i="0" u="none" strike="noStrike" kern="1200" baseline="0" dirty="0" smtClean="0">
                <a:solidFill>
                  <a:schemeClr val="tx1"/>
                </a:solidFill>
                <a:latin typeface="+mn-lt"/>
                <a:ea typeface="+mn-ea"/>
                <a:cs typeface="+mn-cs"/>
              </a:rPr>
              <a:t>Get rid of anything in your bedroom that might distract you from sleep, such as noises, bright lights, an uncomfortable bed, a TV/computer in the bedroom, or warm temperatures.  You sleep better if the temperature in the room is kept on the cool side. A TV, cell phone, or computer in the bedroom can be a distraction and deprive you of needed sleep. Having a comfortable mattress and pillow can help promote a good night’s sleep. Individuals who have insomnia often watch the clock. Turn the clock’s face out of view so you don’t worry about the time while trying to fall asleep.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C6AFC6-1C59-48FE-B014-F36978290F8E}" type="slidenum">
              <a:rPr lang="en-US" smtClean="0"/>
              <a:t>9</a:t>
            </a:fld>
            <a:endParaRPr lang="en-US"/>
          </a:p>
        </p:txBody>
      </p:sp>
    </p:spTree>
    <p:extLst>
      <p:ext uri="{BB962C8B-B14F-4D97-AF65-F5344CB8AC3E}">
        <p14:creationId xmlns:p14="http://schemas.microsoft.com/office/powerpoint/2010/main" val="394912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E543-5790-4617-A3A0-1C6397048025}"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370099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E543-5790-4617-A3A0-1C6397048025}"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22886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E543-5790-4617-A3A0-1C6397048025}"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114532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E543-5790-4617-A3A0-1C6397048025}"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28287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FFE543-5790-4617-A3A0-1C6397048025}"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404225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E543-5790-4617-A3A0-1C6397048025}"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17940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E543-5790-4617-A3A0-1C6397048025}"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92193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FE543-5790-4617-A3A0-1C6397048025}"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29889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E543-5790-4617-A3A0-1C6397048025}"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41443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FFE543-5790-4617-A3A0-1C6397048025}"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1944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FFE543-5790-4617-A3A0-1C6397048025}"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5805E-F61D-4C71-9B5F-A39667C4E81C}" type="slidenum">
              <a:rPr lang="en-US" smtClean="0"/>
              <a:t>‹#›</a:t>
            </a:fld>
            <a:endParaRPr lang="en-US"/>
          </a:p>
        </p:txBody>
      </p:sp>
    </p:spTree>
    <p:extLst>
      <p:ext uri="{BB962C8B-B14F-4D97-AF65-F5344CB8AC3E}">
        <p14:creationId xmlns:p14="http://schemas.microsoft.com/office/powerpoint/2010/main" val="14074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E543-5790-4617-A3A0-1C6397048025}"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5805E-F61D-4C71-9B5F-A39667C4E81C}" type="slidenum">
              <a:rPr lang="en-US" smtClean="0"/>
              <a:t>‹#›</a:t>
            </a:fld>
            <a:endParaRPr lang="en-US"/>
          </a:p>
        </p:txBody>
      </p:sp>
    </p:spTree>
    <p:extLst>
      <p:ext uri="{BB962C8B-B14F-4D97-AF65-F5344CB8AC3E}">
        <p14:creationId xmlns:p14="http://schemas.microsoft.com/office/powerpoint/2010/main" val="401623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tinyurl.com/BetterNightsAhead"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329" y="-442452"/>
            <a:ext cx="9662037" cy="6858000"/>
          </a:xfrm>
          <a:prstGeom prst="rect">
            <a:avLst/>
          </a:prstGeom>
        </p:spPr>
      </p:pic>
      <p:sp>
        <p:nvSpPr>
          <p:cNvPr id="3" name="5-Point Star 2"/>
          <p:cNvSpPr/>
          <p:nvPr/>
        </p:nvSpPr>
        <p:spPr>
          <a:xfrm rot="20650487">
            <a:off x="8826290" y="2772442"/>
            <a:ext cx="3256215" cy="3090535"/>
          </a:xfrm>
          <a:prstGeom prst="star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lumMod val="25000"/>
                  </a:schemeClr>
                </a:solidFill>
              </a:rPr>
              <a:t>SLEEP GUIDE</a:t>
            </a:r>
            <a:endParaRPr lang="en-US" sz="2800" b="1" dirty="0">
              <a:solidFill>
                <a:schemeClr val="bg2">
                  <a:lumMod val="25000"/>
                </a:schemeClr>
              </a:solidFill>
            </a:endParaRPr>
          </a:p>
        </p:txBody>
      </p:sp>
    </p:spTree>
    <p:extLst>
      <p:ext uri="{BB962C8B-B14F-4D97-AF65-F5344CB8AC3E}">
        <p14:creationId xmlns:p14="http://schemas.microsoft.com/office/powerpoint/2010/main" val="244638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BDBE"/>
        </a:solidFill>
        <a:effectLst/>
      </p:bgPr>
    </p:bg>
    <p:spTree>
      <p:nvGrpSpPr>
        <p:cNvPr id="1" name=""/>
        <p:cNvGrpSpPr/>
        <p:nvPr/>
      </p:nvGrpSpPr>
      <p:grpSpPr>
        <a:xfrm>
          <a:off x="0" y="0"/>
          <a:ext cx="0" cy="0"/>
          <a:chOff x="0" y="0"/>
          <a:chExt cx="0" cy="0"/>
        </a:xfrm>
      </p:grpSpPr>
      <p:sp>
        <p:nvSpPr>
          <p:cNvPr id="6" name="Rectangle 5"/>
          <p:cNvSpPr/>
          <p:nvPr/>
        </p:nvSpPr>
        <p:spPr>
          <a:xfrm>
            <a:off x="1605776" y="1048214"/>
            <a:ext cx="9010185" cy="5809785"/>
          </a:xfrm>
          <a:prstGeom prst="rect">
            <a:avLst/>
          </a:prstGeom>
          <a:solidFill>
            <a:srgbClr val="FA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grayscl/>
            <a:extLst>
              <a:ext uri="{28A0092B-C50C-407E-A947-70E740481C1C}">
                <a14:useLocalDpi xmlns:a14="http://schemas.microsoft.com/office/drawing/2010/main" val="0"/>
              </a:ext>
            </a:extLst>
          </a:blip>
          <a:srcRect l="2143" r="33222" b="42564"/>
          <a:stretch/>
        </p:blipFill>
        <p:spPr>
          <a:xfrm>
            <a:off x="2097645" y="1441697"/>
            <a:ext cx="7996711" cy="5117381"/>
          </a:xfrm>
          <a:prstGeom prst="rect">
            <a:avLst/>
          </a:prstGeom>
        </p:spPr>
      </p:pic>
      <p:sp>
        <p:nvSpPr>
          <p:cNvPr id="3" name="TextBox 2"/>
          <p:cNvSpPr txBox="1"/>
          <p:nvPr/>
        </p:nvSpPr>
        <p:spPr>
          <a:xfrm>
            <a:off x="2542478" y="200722"/>
            <a:ext cx="7551878" cy="1107996"/>
          </a:xfrm>
          <a:prstGeom prst="rect">
            <a:avLst/>
          </a:prstGeom>
          <a:noFill/>
        </p:spPr>
        <p:txBody>
          <a:bodyPr wrap="square" rtlCol="0">
            <a:spAutoFit/>
          </a:bodyPr>
          <a:lstStyle/>
          <a:p>
            <a:pPr algn="ctr"/>
            <a:r>
              <a:rPr lang="en-US" sz="6600" b="1" dirty="0" smtClean="0"/>
              <a:t>PERFECT PILLOWS</a:t>
            </a:r>
            <a:endParaRPr lang="en-US" sz="6600" b="1" dirty="0"/>
          </a:p>
        </p:txBody>
      </p:sp>
    </p:spTree>
    <p:extLst>
      <p:ext uri="{BB962C8B-B14F-4D97-AF65-F5344CB8AC3E}">
        <p14:creationId xmlns:p14="http://schemas.microsoft.com/office/powerpoint/2010/main" val="372692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BDBE"/>
        </a:solidFill>
        <a:effectLst/>
      </p:bgPr>
    </p:bg>
    <p:spTree>
      <p:nvGrpSpPr>
        <p:cNvPr id="1" name=""/>
        <p:cNvGrpSpPr/>
        <p:nvPr/>
      </p:nvGrpSpPr>
      <p:grpSpPr>
        <a:xfrm>
          <a:off x="0" y="0"/>
          <a:ext cx="0" cy="0"/>
          <a:chOff x="0" y="0"/>
          <a:chExt cx="0" cy="0"/>
        </a:xfrm>
      </p:grpSpPr>
      <p:sp>
        <p:nvSpPr>
          <p:cNvPr id="6" name="Rectangle 5"/>
          <p:cNvSpPr/>
          <p:nvPr/>
        </p:nvSpPr>
        <p:spPr>
          <a:xfrm>
            <a:off x="-6218" y="2453268"/>
            <a:ext cx="12198218" cy="2475571"/>
          </a:xfrm>
          <a:prstGeom prst="rect">
            <a:avLst/>
          </a:prstGeom>
          <a:solidFill>
            <a:srgbClr val="FA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grayscl/>
            <a:extLst>
              <a:ext uri="{28A0092B-C50C-407E-A947-70E740481C1C}">
                <a14:useLocalDpi xmlns:a14="http://schemas.microsoft.com/office/drawing/2010/main" val="0"/>
              </a:ext>
            </a:extLst>
          </a:blip>
          <a:srcRect l="2144" t="55409" r="1965" b="24816"/>
          <a:stretch/>
        </p:blipFill>
        <p:spPr>
          <a:xfrm>
            <a:off x="158583" y="2810106"/>
            <a:ext cx="11868615" cy="1761894"/>
          </a:xfrm>
          <a:prstGeom prst="rect">
            <a:avLst/>
          </a:prstGeom>
        </p:spPr>
      </p:pic>
      <p:sp>
        <p:nvSpPr>
          <p:cNvPr id="3" name="TextBox 2"/>
          <p:cNvSpPr txBox="1"/>
          <p:nvPr/>
        </p:nvSpPr>
        <p:spPr>
          <a:xfrm>
            <a:off x="2542478" y="200722"/>
            <a:ext cx="7551878" cy="1107996"/>
          </a:xfrm>
          <a:prstGeom prst="rect">
            <a:avLst/>
          </a:prstGeom>
          <a:noFill/>
        </p:spPr>
        <p:txBody>
          <a:bodyPr wrap="square" rtlCol="0">
            <a:spAutoFit/>
          </a:bodyPr>
          <a:lstStyle/>
          <a:p>
            <a:pPr algn="ctr"/>
            <a:r>
              <a:rPr lang="en-US" sz="6600" b="1" dirty="0" smtClean="0"/>
              <a:t>SLEEP POSITIONS</a:t>
            </a:r>
            <a:endParaRPr lang="en-US" sz="6600" b="1" dirty="0"/>
          </a:p>
        </p:txBody>
      </p:sp>
    </p:spTree>
    <p:extLst>
      <p:ext uri="{BB962C8B-B14F-4D97-AF65-F5344CB8AC3E}">
        <p14:creationId xmlns:p14="http://schemas.microsoft.com/office/powerpoint/2010/main" val="317903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BDBE"/>
        </a:solidFill>
        <a:effectLst/>
      </p:bgPr>
    </p:bg>
    <p:spTree>
      <p:nvGrpSpPr>
        <p:cNvPr id="1" name=""/>
        <p:cNvGrpSpPr/>
        <p:nvPr/>
      </p:nvGrpSpPr>
      <p:grpSpPr>
        <a:xfrm>
          <a:off x="0" y="0"/>
          <a:ext cx="0" cy="0"/>
          <a:chOff x="0" y="0"/>
          <a:chExt cx="0" cy="0"/>
        </a:xfrm>
      </p:grpSpPr>
      <p:sp>
        <p:nvSpPr>
          <p:cNvPr id="6" name="Rectangle 5"/>
          <p:cNvSpPr/>
          <p:nvPr/>
        </p:nvSpPr>
        <p:spPr>
          <a:xfrm>
            <a:off x="-6218" y="2453268"/>
            <a:ext cx="12198218" cy="2475571"/>
          </a:xfrm>
          <a:prstGeom prst="rect">
            <a:avLst/>
          </a:prstGeom>
          <a:solidFill>
            <a:srgbClr val="FA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grayscl/>
            <a:extLst>
              <a:ext uri="{28A0092B-C50C-407E-A947-70E740481C1C}">
                <a14:useLocalDpi xmlns:a14="http://schemas.microsoft.com/office/drawing/2010/main" val="0"/>
              </a:ext>
            </a:extLst>
          </a:blip>
          <a:srcRect l="1423" t="74683" r="2686" b="5542"/>
          <a:stretch/>
        </p:blipFill>
        <p:spPr>
          <a:xfrm>
            <a:off x="158583" y="2810106"/>
            <a:ext cx="11868615" cy="1761894"/>
          </a:xfrm>
          <a:prstGeom prst="rect">
            <a:avLst/>
          </a:prstGeom>
        </p:spPr>
      </p:pic>
      <p:sp>
        <p:nvSpPr>
          <p:cNvPr id="3" name="TextBox 2"/>
          <p:cNvSpPr txBox="1"/>
          <p:nvPr/>
        </p:nvSpPr>
        <p:spPr>
          <a:xfrm>
            <a:off x="2542478" y="200722"/>
            <a:ext cx="7551878" cy="1107996"/>
          </a:xfrm>
          <a:prstGeom prst="rect">
            <a:avLst/>
          </a:prstGeom>
          <a:noFill/>
        </p:spPr>
        <p:txBody>
          <a:bodyPr wrap="square" rtlCol="0">
            <a:spAutoFit/>
          </a:bodyPr>
          <a:lstStyle/>
          <a:p>
            <a:pPr algn="ctr"/>
            <a:r>
              <a:rPr lang="en-US" sz="6600" b="1" dirty="0" smtClean="0"/>
              <a:t>MATTRESS ISSUES</a:t>
            </a:r>
            <a:endParaRPr lang="en-US" sz="6600" b="1" dirty="0"/>
          </a:p>
        </p:txBody>
      </p:sp>
    </p:spTree>
    <p:extLst>
      <p:ext uri="{BB962C8B-B14F-4D97-AF65-F5344CB8AC3E}">
        <p14:creationId xmlns:p14="http://schemas.microsoft.com/office/powerpoint/2010/main" val="265100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1D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72" y="0"/>
            <a:ext cx="1348409" cy="1657350"/>
          </a:xfrm>
          <a:prstGeom prst="rect">
            <a:avLst/>
          </a:prstGeom>
        </p:spPr>
      </p:pic>
      <p:sp>
        <p:nvSpPr>
          <p:cNvPr id="3" name="TextBox 2"/>
          <p:cNvSpPr txBox="1"/>
          <p:nvPr/>
        </p:nvSpPr>
        <p:spPr>
          <a:xfrm>
            <a:off x="2236139" y="219366"/>
            <a:ext cx="9479280" cy="1323439"/>
          </a:xfrm>
          <a:prstGeom prst="rect">
            <a:avLst/>
          </a:prstGeom>
          <a:noFill/>
        </p:spPr>
        <p:txBody>
          <a:bodyPr wrap="square" rtlCol="0">
            <a:spAutoFit/>
          </a:bodyPr>
          <a:lstStyle/>
          <a:p>
            <a:pPr algn="ctr"/>
            <a:r>
              <a:rPr lang="en-US" sz="8000" b="1" dirty="0" smtClean="0">
                <a:solidFill>
                  <a:srgbClr val="F27C77"/>
                </a:solidFill>
              </a:rPr>
              <a:t>Reset your Sleep Cues</a:t>
            </a:r>
            <a:endParaRPr lang="en-US" sz="8000" b="1" dirty="0">
              <a:solidFill>
                <a:srgbClr val="F27C77"/>
              </a:solidFill>
            </a:endParaRPr>
          </a:p>
        </p:txBody>
      </p:sp>
      <p:sp>
        <p:nvSpPr>
          <p:cNvPr id="4" name="Rectangle 3"/>
          <p:cNvSpPr/>
          <p:nvPr/>
        </p:nvSpPr>
        <p:spPr>
          <a:xfrm>
            <a:off x="0" y="1819080"/>
            <a:ext cx="12192000" cy="4923464"/>
          </a:xfrm>
          <a:prstGeom prst="rect">
            <a:avLst/>
          </a:prstGeom>
        </p:spPr>
        <p:txBody>
          <a:bodyPr wrap="square">
            <a:spAutoFit/>
          </a:bodyPr>
          <a:lstStyle/>
          <a:p>
            <a:pPr marR="100965" algn="ctr">
              <a:lnSpc>
                <a:spcPct val="100000"/>
              </a:lnSpc>
              <a:spcBef>
                <a:spcPts val="1395"/>
              </a:spcBef>
            </a:pPr>
            <a:r>
              <a:rPr lang="en-US" sz="3200" spc="-65" dirty="0">
                <a:latin typeface="Lucida Sans"/>
                <a:cs typeface="Lucida Sans"/>
              </a:rPr>
              <a:t>Relax </a:t>
            </a:r>
            <a:r>
              <a:rPr lang="en-US" sz="3200" spc="-25" dirty="0">
                <a:latin typeface="Lucida Sans"/>
                <a:cs typeface="Lucida Sans"/>
              </a:rPr>
              <a:t>your entire</a:t>
            </a:r>
            <a:r>
              <a:rPr lang="en-US" sz="3200" spc="-295" dirty="0">
                <a:latin typeface="Lucida Sans"/>
                <a:cs typeface="Lucida Sans"/>
              </a:rPr>
              <a:t> </a:t>
            </a:r>
            <a:r>
              <a:rPr lang="en-US" sz="3200" spc="-35" dirty="0">
                <a:latin typeface="Lucida Sans"/>
                <a:cs typeface="Lucida Sans"/>
              </a:rPr>
              <a:t>face</a:t>
            </a:r>
            <a:endParaRPr lang="en-US" sz="3200" dirty="0">
              <a:latin typeface="Lucida Sans"/>
              <a:cs typeface="Lucida Sans"/>
            </a:endParaRPr>
          </a:p>
          <a:p>
            <a:pPr marR="28575" algn="ctr">
              <a:lnSpc>
                <a:spcPct val="100000"/>
              </a:lnSpc>
              <a:spcBef>
                <a:spcPts val="434"/>
              </a:spcBef>
            </a:pPr>
            <a:r>
              <a:rPr lang="en-US" sz="3200" spc="-25" dirty="0">
                <a:latin typeface="Lucida Sans"/>
                <a:cs typeface="Lucida Sans"/>
              </a:rPr>
              <a:t>(even </a:t>
            </a:r>
            <a:r>
              <a:rPr lang="en-US" sz="3200" spc="-20" dirty="0">
                <a:latin typeface="Lucida Sans"/>
                <a:cs typeface="Lucida Sans"/>
              </a:rPr>
              <a:t>the </a:t>
            </a:r>
            <a:r>
              <a:rPr lang="en-US" sz="3200" spc="-50" dirty="0">
                <a:latin typeface="Lucida Sans"/>
                <a:cs typeface="Lucida Sans"/>
              </a:rPr>
              <a:t>muscles inside </a:t>
            </a:r>
            <a:r>
              <a:rPr lang="en-US" sz="3200" spc="-25" dirty="0">
                <a:latin typeface="Lucida Sans"/>
                <a:cs typeface="Lucida Sans"/>
              </a:rPr>
              <a:t>your</a:t>
            </a:r>
            <a:r>
              <a:rPr lang="en-US" sz="3200" spc="-495" dirty="0">
                <a:latin typeface="Lucida Sans"/>
                <a:cs typeface="Lucida Sans"/>
              </a:rPr>
              <a:t> </a:t>
            </a:r>
            <a:r>
              <a:rPr lang="en-US" sz="3200" spc="-35" dirty="0">
                <a:latin typeface="Lucida Sans"/>
                <a:cs typeface="Lucida Sans"/>
              </a:rPr>
              <a:t>mouth)</a:t>
            </a:r>
            <a:endParaRPr lang="en-US" sz="3200" dirty="0">
              <a:latin typeface="Lucida Sans"/>
              <a:cs typeface="Lucida Sans"/>
            </a:endParaRPr>
          </a:p>
          <a:p>
            <a:pPr marL="410209" marR="439420" algn="ctr">
              <a:lnSpc>
                <a:spcPct val="116500"/>
              </a:lnSpc>
              <a:spcBef>
                <a:spcPts val="1650"/>
              </a:spcBef>
            </a:pPr>
            <a:r>
              <a:rPr lang="en-US" sz="3200" spc="-35" dirty="0">
                <a:latin typeface="Lucida Sans"/>
                <a:cs typeface="Lucida Sans"/>
              </a:rPr>
              <a:t>Drop</a:t>
            </a:r>
            <a:r>
              <a:rPr lang="en-US" sz="3200" spc="-130" dirty="0">
                <a:latin typeface="Lucida Sans"/>
                <a:cs typeface="Lucida Sans"/>
              </a:rPr>
              <a:t> </a:t>
            </a:r>
            <a:r>
              <a:rPr lang="en-US" sz="3200" spc="-25" dirty="0">
                <a:latin typeface="Lucida Sans"/>
                <a:cs typeface="Lucida Sans"/>
              </a:rPr>
              <a:t>your</a:t>
            </a:r>
            <a:r>
              <a:rPr lang="en-US" sz="3200" spc="-125" dirty="0">
                <a:latin typeface="Lucida Sans"/>
                <a:cs typeface="Lucida Sans"/>
              </a:rPr>
              <a:t> </a:t>
            </a:r>
            <a:r>
              <a:rPr lang="en-US" sz="3200" spc="-40" dirty="0">
                <a:latin typeface="Lucida Sans"/>
                <a:cs typeface="Lucida Sans"/>
              </a:rPr>
              <a:t>shoulders</a:t>
            </a:r>
            <a:r>
              <a:rPr lang="en-US" sz="3200" spc="-130" dirty="0">
                <a:latin typeface="Lucida Sans"/>
                <a:cs typeface="Lucida Sans"/>
              </a:rPr>
              <a:t> </a:t>
            </a:r>
            <a:r>
              <a:rPr lang="en-US" sz="3200" spc="-20" dirty="0">
                <a:latin typeface="Lucida Sans"/>
                <a:cs typeface="Lucida Sans"/>
              </a:rPr>
              <a:t>and</a:t>
            </a:r>
            <a:r>
              <a:rPr lang="en-US" sz="3200" spc="-125" dirty="0">
                <a:latin typeface="Lucida Sans"/>
                <a:cs typeface="Lucida Sans"/>
              </a:rPr>
              <a:t> </a:t>
            </a:r>
            <a:r>
              <a:rPr lang="en-US" sz="3200" spc="-25" dirty="0">
                <a:latin typeface="Lucida Sans"/>
                <a:cs typeface="Lucida Sans"/>
              </a:rPr>
              <a:t>release</a:t>
            </a:r>
            <a:r>
              <a:rPr lang="en-US" sz="3200" spc="-125" dirty="0">
                <a:latin typeface="Lucida Sans"/>
                <a:cs typeface="Lucida Sans"/>
              </a:rPr>
              <a:t> </a:t>
            </a:r>
            <a:r>
              <a:rPr lang="en-US" sz="3200" spc="-25" dirty="0">
                <a:latin typeface="Lucida Sans"/>
                <a:cs typeface="Lucida Sans"/>
              </a:rPr>
              <a:t>your</a:t>
            </a:r>
            <a:r>
              <a:rPr lang="en-US" sz="3200" spc="-130" dirty="0">
                <a:latin typeface="Lucida Sans"/>
                <a:cs typeface="Lucida Sans"/>
              </a:rPr>
              <a:t> </a:t>
            </a:r>
            <a:r>
              <a:rPr lang="en-US" sz="3200" spc="-5" dirty="0" smtClean="0">
                <a:latin typeface="Lucida Sans"/>
                <a:cs typeface="Lucida Sans"/>
              </a:rPr>
              <a:t>arm </a:t>
            </a:r>
            <a:r>
              <a:rPr lang="en-US" sz="3200" spc="-50" dirty="0" smtClean="0">
                <a:latin typeface="Lucida Sans"/>
                <a:cs typeface="Lucida Sans"/>
              </a:rPr>
              <a:t>muscles </a:t>
            </a:r>
            <a:r>
              <a:rPr lang="en-US" sz="3200" spc="-20" dirty="0">
                <a:latin typeface="Lucida Sans"/>
                <a:cs typeface="Lucida Sans"/>
              </a:rPr>
              <a:t>down </a:t>
            </a:r>
            <a:r>
              <a:rPr lang="en-US" sz="3200" spc="-45" dirty="0">
                <a:latin typeface="Lucida Sans"/>
                <a:cs typeface="Lucida Sans"/>
              </a:rPr>
              <a:t>through </a:t>
            </a:r>
            <a:r>
              <a:rPr lang="en-US" sz="3200" spc="-25" dirty="0">
                <a:latin typeface="Lucida Sans"/>
                <a:cs typeface="Lucida Sans"/>
              </a:rPr>
              <a:t>your</a:t>
            </a:r>
            <a:r>
              <a:rPr lang="en-US" sz="3200" spc="-415" dirty="0">
                <a:latin typeface="Lucida Sans"/>
                <a:cs typeface="Lucida Sans"/>
              </a:rPr>
              <a:t> </a:t>
            </a:r>
            <a:r>
              <a:rPr lang="en-US" sz="3200" spc="-30" dirty="0">
                <a:latin typeface="Lucida Sans"/>
                <a:cs typeface="Lucida Sans"/>
              </a:rPr>
              <a:t>hands</a:t>
            </a:r>
            <a:endParaRPr lang="en-US" sz="3200" dirty="0">
              <a:latin typeface="Lucida Sans"/>
              <a:cs typeface="Lucida Sans"/>
            </a:endParaRPr>
          </a:p>
          <a:p>
            <a:pPr marR="100965" algn="ctr">
              <a:lnSpc>
                <a:spcPct val="100000"/>
              </a:lnSpc>
              <a:spcBef>
                <a:spcPts val="2085"/>
              </a:spcBef>
            </a:pPr>
            <a:r>
              <a:rPr lang="en-US" sz="3200" spc="-35" dirty="0">
                <a:latin typeface="Lucida Sans"/>
                <a:cs typeface="Lucida Sans"/>
              </a:rPr>
              <a:t>Deeply</a:t>
            </a:r>
            <a:r>
              <a:rPr lang="en-US" sz="3200" spc="-130" dirty="0">
                <a:latin typeface="Lucida Sans"/>
                <a:cs typeface="Lucida Sans"/>
              </a:rPr>
              <a:t> </a:t>
            </a:r>
            <a:r>
              <a:rPr lang="en-US" sz="3200" spc="-35" dirty="0">
                <a:latin typeface="Lucida Sans"/>
                <a:cs typeface="Lucida Sans"/>
              </a:rPr>
              <a:t>inhale</a:t>
            </a:r>
            <a:endParaRPr lang="en-US" sz="3200" dirty="0">
              <a:latin typeface="Lucida Sans"/>
              <a:cs typeface="Lucida Sans"/>
            </a:endParaRPr>
          </a:p>
          <a:p>
            <a:pPr marL="372745" marR="401320" algn="ctr">
              <a:lnSpc>
                <a:spcPct val="179000"/>
              </a:lnSpc>
            </a:pPr>
            <a:r>
              <a:rPr lang="en-US" sz="3200" spc="-45" dirty="0">
                <a:latin typeface="Lucida Sans"/>
                <a:cs typeface="Lucida Sans"/>
              </a:rPr>
              <a:t>Exhale</a:t>
            </a:r>
            <a:r>
              <a:rPr lang="en-US" sz="3200" spc="-125" dirty="0">
                <a:latin typeface="Lucida Sans"/>
                <a:cs typeface="Lucida Sans"/>
              </a:rPr>
              <a:t> </a:t>
            </a:r>
            <a:r>
              <a:rPr lang="en-US" sz="3200" spc="-20" dirty="0">
                <a:latin typeface="Lucida Sans"/>
                <a:cs typeface="Lucida Sans"/>
              </a:rPr>
              <a:t>and</a:t>
            </a:r>
            <a:r>
              <a:rPr lang="en-US" sz="3200" spc="-125" dirty="0">
                <a:latin typeface="Lucida Sans"/>
                <a:cs typeface="Lucida Sans"/>
              </a:rPr>
              <a:t> </a:t>
            </a:r>
            <a:r>
              <a:rPr lang="en-US" sz="3200" spc="-60" dirty="0">
                <a:latin typeface="Lucida Sans"/>
                <a:cs typeface="Lucida Sans"/>
              </a:rPr>
              <a:t>relax</a:t>
            </a:r>
            <a:r>
              <a:rPr lang="en-US" sz="3200" spc="-125" dirty="0">
                <a:latin typeface="Lucida Sans"/>
                <a:cs typeface="Lucida Sans"/>
              </a:rPr>
              <a:t> </a:t>
            </a:r>
            <a:r>
              <a:rPr lang="en-US" sz="3200" spc="-25" dirty="0">
                <a:latin typeface="Lucida Sans"/>
                <a:cs typeface="Lucida Sans"/>
              </a:rPr>
              <a:t>your</a:t>
            </a:r>
            <a:r>
              <a:rPr lang="en-US" sz="3200" spc="-125" dirty="0">
                <a:latin typeface="Lucida Sans"/>
                <a:cs typeface="Lucida Sans"/>
              </a:rPr>
              <a:t> </a:t>
            </a:r>
            <a:r>
              <a:rPr lang="en-US" sz="3200" spc="-45" dirty="0">
                <a:latin typeface="Lucida Sans"/>
                <a:cs typeface="Lucida Sans"/>
              </a:rPr>
              <a:t>chest</a:t>
            </a:r>
            <a:r>
              <a:rPr lang="en-US" sz="3200" spc="-125" dirty="0">
                <a:latin typeface="Lucida Sans"/>
                <a:cs typeface="Lucida Sans"/>
              </a:rPr>
              <a:t> </a:t>
            </a:r>
            <a:r>
              <a:rPr lang="en-US" sz="3200" spc="-50" dirty="0">
                <a:latin typeface="Lucida Sans"/>
                <a:cs typeface="Lucida Sans"/>
              </a:rPr>
              <a:t>in</a:t>
            </a:r>
            <a:r>
              <a:rPr lang="en-US" sz="3200" spc="-125" dirty="0">
                <a:latin typeface="Lucida Sans"/>
                <a:cs typeface="Lucida Sans"/>
              </a:rPr>
              <a:t> </a:t>
            </a:r>
            <a:r>
              <a:rPr lang="en-US" sz="3200" spc="-55" dirty="0">
                <a:latin typeface="Lucida Sans"/>
                <a:cs typeface="Lucida Sans"/>
              </a:rPr>
              <a:t>all</a:t>
            </a:r>
            <a:r>
              <a:rPr lang="en-US" sz="3200" spc="-125" dirty="0">
                <a:latin typeface="Lucida Sans"/>
                <a:cs typeface="Lucida Sans"/>
              </a:rPr>
              <a:t> </a:t>
            </a:r>
            <a:r>
              <a:rPr lang="en-US" sz="3200" spc="-50" dirty="0">
                <a:latin typeface="Lucida Sans"/>
                <a:cs typeface="Lucida Sans"/>
              </a:rPr>
              <a:t>directions </a:t>
            </a:r>
            <a:r>
              <a:rPr lang="en-US" sz="3200" spc="-50" dirty="0" smtClean="0">
                <a:latin typeface="Lucida Sans"/>
                <a:cs typeface="Lucida Sans"/>
              </a:rPr>
              <a:t>- </a:t>
            </a:r>
            <a:r>
              <a:rPr lang="en-US" sz="3200" spc="-25" dirty="0">
                <a:latin typeface="Lucida Sans"/>
                <a:cs typeface="Lucida Sans"/>
              </a:rPr>
              <a:t>Inhale</a:t>
            </a:r>
            <a:endParaRPr lang="en-US" sz="3200" dirty="0">
              <a:latin typeface="Lucida Sans"/>
              <a:cs typeface="Lucida Sans"/>
            </a:endParaRPr>
          </a:p>
          <a:p>
            <a:pPr marL="12065" marR="40640" algn="ctr">
              <a:lnSpc>
                <a:spcPct val="116500"/>
              </a:lnSpc>
              <a:spcBef>
                <a:spcPts val="1645"/>
              </a:spcBef>
            </a:pPr>
            <a:r>
              <a:rPr lang="en-US" sz="3200" spc="-45" dirty="0">
                <a:latin typeface="Lucida Sans"/>
                <a:cs typeface="Lucida Sans"/>
              </a:rPr>
              <a:t>Exhale</a:t>
            </a:r>
            <a:r>
              <a:rPr lang="en-US" sz="3200" spc="-130" dirty="0">
                <a:latin typeface="Lucida Sans"/>
                <a:cs typeface="Lucida Sans"/>
              </a:rPr>
              <a:t> </a:t>
            </a:r>
            <a:r>
              <a:rPr lang="en-US" sz="3200" spc="-20" dirty="0">
                <a:latin typeface="Lucida Sans"/>
                <a:cs typeface="Lucida Sans"/>
              </a:rPr>
              <a:t>and</a:t>
            </a:r>
            <a:r>
              <a:rPr lang="en-US" sz="3200" spc="-125" dirty="0">
                <a:latin typeface="Lucida Sans"/>
                <a:cs typeface="Lucida Sans"/>
              </a:rPr>
              <a:t> </a:t>
            </a:r>
            <a:r>
              <a:rPr lang="en-US" sz="3200" spc="-25" dirty="0">
                <a:latin typeface="Lucida Sans"/>
                <a:cs typeface="Lucida Sans"/>
              </a:rPr>
              <a:t>release</a:t>
            </a:r>
            <a:r>
              <a:rPr lang="en-US" sz="3200" spc="-130" dirty="0">
                <a:latin typeface="Lucida Sans"/>
                <a:cs typeface="Lucida Sans"/>
              </a:rPr>
              <a:t> </a:t>
            </a:r>
            <a:r>
              <a:rPr lang="en-US" sz="3200" spc="-25" dirty="0">
                <a:latin typeface="Lucida Sans"/>
                <a:cs typeface="Lucida Sans"/>
              </a:rPr>
              <a:t>your</a:t>
            </a:r>
            <a:r>
              <a:rPr lang="en-US" sz="3200" spc="-125" dirty="0">
                <a:latin typeface="Lucida Sans"/>
                <a:cs typeface="Lucida Sans"/>
              </a:rPr>
              <a:t> </a:t>
            </a:r>
            <a:r>
              <a:rPr lang="en-US" sz="3200" spc="-55" dirty="0">
                <a:latin typeface="Lucida Sans"/>
                <a:cs typeface="Lucida Sans"/>
              </a:rPr>
              <a:t>hips</a:t>
            </a:r>
            <a:r>
              <a:rPr lang="en-US" sz="3200" spc="-130" dirty="0">
                <a:latin typeface="Lucida Sans"/>
                <a:cs typeface="Lucida Sans"/>
              </a:rPr>
              <a:t> </a:t>
            </a:r>
            <a:r>
              <a:rPr lang="en-US" sz="3200" spc="-20" dirty="0">
                <a:latin typeface="Lucida Sans"/>
                <a:cs typeface="Lucida Sans"/>
              </a:rPr>
              <a:t>and</a:t>
            </a:r>
            <a:r>
              <a:rPr lang="en-US" sz="3200" spc="-125" dirty="0">
                <a:latin typeface="Lucida Sans"/>
                <a:cs typeface="Lucida Sans"/>
              </a:rPr>
              <a:t> </a:t>
            </a:r>
            <a:r>
              <a:rPr lang="en-US" sz="3200" spc="-80" dirty="0">
                <a:latin typeface="Lucida Sans"/>
                <a:cs typeface="Lucida Sans"/>
              </a:rPr>
              <a:t>legs</a:t>
            </a:r>
            <a:r>
              <a:rPr lang="en-US" sz="3200" spc="-130" dirty="0">
                <a:latin typeface="Lucida Sans"/>
                <a:cs typeface="Lucida Sans"/>
              </a:rPr>
              <a:t> </a:t>
            </a:r>
            <a:r>
              <a:rPr lang="en-US" sz="3200" spc="-55" dirty="0" smtClean="0">
                <a:latin typeface="Lucida Sans"/>
                <a:cs typeface="Lucida Sans"/>
              </a:rPr>
              <a:t>down to the feet</a:t>
            </a:r>
            <a:endParaRPr lang="en-US" sz="3200" dirty="0">
              <a:latin typeface="Lucida Sans"/>
              <a:cs typeface="Lucida Sans"/>
            </a:endParaRPr>
          </a:p>
        </p:txBody>
      </p:sp>
      <p:sp>
        <p:nvSpPr>
          <p:cNvPr id="5" name="Oval 4"/>
          <p:cNvSpPr/>
          <p:nvPr/>
        </p:nvSpPr>
        <p:spPr>
          <a:xfrm>
            <a:off x="806450" y="1546175"/>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69261" y="1542805"/>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69261" y="717500"/>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61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1D3"/>
        </a:solidFill>
        <a:effectLst/>
      </p:bgPr>
    </p:bg>
    <p:spTree>
      <p:nvGrpSpPr>
        <p:cNvPr id="1" name=""/>
        <p:cNvGrpSpPr/>
        <p:nvPr/>
      </p:nvGrpSpPr>
      <p:grpSpPr>
        <a:xfrm>
          <a:off x="0" y="0"/>
          <a:ext cx="0" cy="0"/>
          <a:chOff x="0" y="0"/>
          <a:chExt cx="0" cy="0"/>
        </a:xfrm>
      </p:grpSpPr>
      <p:sp>
        <p:nvSpPr>
          <p:cNvPr id="3" name="TextBox 2"/>
          <p:cNvSpPr txBox="1"/>
          <p:nvPr/>
        </p:nvSpPr>
        <p:spPr>
          <a:xfrm>
            <a:off x="1356360" y="219366"/>
            <a:ext cx="9479280" cy="1323439"/>
          </a:xfrm>
          <a:prstGeom prst="rect">
            <a:avLst/>
          </a:prstGeom>
          <a:noFill/>
        </p:spPr>
        <p:txBody>
          <a:bodyPr wrap="square" rtlCol="0">
            <a:spAutoFit/>
          </a:bodyPr>
          <a:lstStyle/>
          <a:p>
            <a:pPr algn="ctr"/>
            <a:r>
              <a:rPr lang="en-US" sz="8000" b="1" dirty="0" smtClean="0">
                <a:solidFill>
                  <a:srgbClr val="F27C77"/>
                </a:solidFill>
              </a:rPr>
              <a:t>Alternate Technique</a:t>
            </a:r>
            <a:endParaRPr lang="en-US" sz="8000" b="1" dirty="0">
              <a:solidFill>
                <a:srgbClr val="F27C77"/>
              </a:solidFill>
            </a:endParaRPr>
          </a:p>
        </p:txBody>
      </p:sp>
      <p:sp>
        <p:nvSpPr>
          <p:cNvPr id="4" name="Rectangle 3"/>
          <p:cNvSpPr/>
          <p:nvPr/>
        </p:nvSpPr>
        <p:spPr>
          <a:xfrm>
            <a:off x="0" y="1542805"/>
            <a:ext cx="12192000" cy="5271443"/>
          </a:xfrm>
          <a:prstGeom prst="rect">
            <a:avLst/>
          </a:prstGeom>
        </p:spPr>
        <p:txBody>
          <a:bodyPr wrap="square">
            <a:spAutoFit/>
          </a:bodyPr>
          <a:lstStyle/>
          <a:p>
            <a:pPr marL="638175" marR="189865" indent="-440690" algn="ctr">
              <a:lnSpc>
                <a:spcPct val="116500"/>
              </a:lnSpc>
              <a:spcBef>
                <a:spcPts val="100"/>
              </a:spcBef>
            </a:pPr>
            <a:r>
              <a:rPr lang="en-US" sz="3200" spc="100" dirty="0">
                <a:cs typeface="Calibri"/>
              </a:rPr>
              <a:t>Get </a:t>
            </a:r>
            <a:r>
              <a:rPr lang="en-US" sz="3200" spc="90" dirty="0">
                <a:cs typeface="Calibri"/>
              </a:rPr>
              <a:t>ready </a:t>
            </a:r>
            <a:r>
              <a:rPr lang="en-US" sz="3200" spc="80" dirty="0">
                <a:cs typeface="Calibri"/>
              </a:rPr>
              <a:t>by </a:t>
            </a:r>
            <a:r>
              <a:rPr lang="en-US" sz="3200" spc="85" dirty="0">
                <a:cs typeface="Calibri"/>
              </a:rPr>
              <a:t>placing your </a:t>
            </a:r>
            <a:r>
              <a:rPr lang="en-US" sz="3200" spc="100" dirty="0">
                <a:cs typeface="Calibri"/>
              </a:rPr>
              <a:t>tongue </a:t>
            </a:r>
            <a:r>
              <a:rPr lang="en-US" sz="3200" spc="130" dirty="0">
                <a:cs typeface="Calibri"/>
              </a:rPr>
              <a:t>on </a:t>
            </a:r>
            <a:r>
              <a:rPr lang="en-US" sz="3200" spc="80" dirty="0">
                <a:cs typeface="Calibri"/>
              </a:rPr>
              <a:t>the roof</a:t>
            </a:r>
            <a:r>
              <a:rPr lang="en-US" sz="3200" spc="-140" dirty="0">
                <a:cs typeface="Calibri"/>
              </a:rPr>
              <a:t> </a:t>
            </a:r>
            <a:r>
              <a:rPr lang="en-US" sz="3200" spc="55" dirty="0">
                <a:cs typeface="Calibri"/>
              </a:rPr>
              <a:t>of  </a:t>
            </a:r>
            <a:r>
              <a:rPr lang="en-US" sz="3200" spc="85" dirty="0">
                <a:cs typeface="Calibri"/>
              </a:rPr>
              <a:t>your </a:t>
            </a:r>
            <a:r>
              <a:rPr lang="en-US" sz="3200" spc="80" dirty="0">
                <a:cs typeface="Calibri"/>
              </a:rPr>
              <a:t>mouth, </a:t>
            </a:r>
            <a:endParaRPr lang="en-US" sz="3200" spc="80" dirty="0" smtClean="0">
              <a:cs typeface="Calibri"/>
            </a:endParaRPr>
          </a:p>
          <a:p>
            <a:pPr marL="638175" marR="189865" indent="-440690" algn="ctr">
              <a:lnSpc>
                <a:spcPct val="116500"/>
              </a:lnSpc>
              <a:spcBef>
                <a:spcPts val="100"/>
              </a:spcBef>
            </a:pPr>
            <a:r>
              <a:rPr lang="en-US" sz="3200" spc="65" dirty="0" smtClean="0">
                <a:cs typeface="Calibri"/>
              </a:rPr>
              <a:t>just </a:t>
            </a:r>
            <a:r>
              <a:rPr lang="en-US" sz="3200" spc="110" dirty="0">
                <a:cs typeface="Calibri"/>
              </a:rPr>
              <a:t>behind </a:t>
            </a:r>
            <a:r>
              <a:rPr lang="en-US" sz="3200" spc="85" dirty="0">
                <a:cs typeface="Calibri"/>
              </a:rPr>
              <a:t>your </a:t>
            </a:r>
            <a:r>
              <a:rPr lang="en-US" sz="3200" spc="65" dirty="0">
                <a:cs typeface="Calibri"/>
              </a:rPr>
              <a:t>front</a:t>
            </a:r>
            <a:r>
              <a:rPr lang="en-US" sz="3200" spc="-10" dirty="0">
                <a:cs typeface="Calibri"/>
              </a:rPr>
              <a:t> </a:t>
            </a:r>
            <a:r>
              <a:rPr lang="en-US" sz="3200" spc="70" dirty="0">
                <a:cs typeface="Calibri"/>
              </a:rPr>
              <a:t>teeth</a:t>
            </a:r>
            <a:endParaRPr lang="en-US" sz="3200" dirty="0">
              <a:cs typeface="Calibri"/>
            </a:endParaRPr>
          </a:p>
          <a:p>
            <a:pPr marL="915034" indent="-457200">
              <a:lnSpc>
                <a:spcPct val="150000"/>
              </a:lnSpc>
              <a:spcBef>
                <a:spcPts val="2210"/>
              </a:spcBef>
              <a:buFont typeface="Arial" panose="020B0604020202020204" pitchFamily="34" charset="0"/>
              <a:buChar char="•"/>
            </a:pPr>
            <a:r>
              <a:rPr lang="en-US" sz="3200" spc="-40" dirty="0" smtClean="0">
                <a:latin typeface="Calibri" panose="020F0502020204030204" pitchFamily="34" charset="0"/>
                <a:cs typeface="Calibri" panose="020F0502020204030204" pitchFamily="34" charset="0"/>
              </a:rPr>
              <a:t>Exhale </a:t>
            </a:r>
            <a:r>
              <a:rPr lang="en-US" sz="3200" spc="-30" dirty="0" smtClean="0">
                <a:latin typeface="Calibri" panose="020F0502020204030204" pitchFamily="34" charset="0"/>
                <a:cs typeface="Calibri" panose="020F0502020204030204" pitchFamily="34" charset="0"/>
              </a:rPr>
              <a:t>with </a:t>
            </a:r>
            <a:r>
              <a:rPr lang="en-US" sz="3200" spc="-20" dirty="0" smtClean="0">
                <a:latin typeface="Calibri" panose="020F0502020204030204" pitchFamily="34" charset="0"/>
                <a:cs typeface="Calibri" panose="020F0502020204030204" pitchFamily="34" charset="0"/>
              </a:rPr>
              <a:t>your </a:t>
            </a:r>
            <a:r>
              <a:rPr lang="en-US" sz="3200" spc="-60" dirty="0" smtClean="0">
                <a:latin typeface="Calibri" panose="020F0502020204030204" pitchFamily="34" charset="0"/>
                <a:cs typeface="Calibri" panose="020F0502020204030204" pitchFamily="34" charset="0"/>
              </a:rPr>
              <a:t>lips </a:t>
            </a:r>
            <a:r>
              <a:rPr lang="en-US" sz="3200" spc="-65" dirty="0" smtClean="0">
                <a:latin typeface="Calibri" panose="020F0502020204030204" pitchFamily="34" charset="0"/>
                <a:cs typeface="Calibri" panose="020F0502020204030204" pitchFamily="34" charset="0"/>
              </a:rPr>
              <a:t>slightly</a:t>
            </a:r>
            <a:r>
              <a:rPr lang="en-US" sz="3200" spc="-350" dirty="0" smtClean="0">
                <a:latin typeface="Calibri" panose="020F0502020204030204" pitchFamily="34" charset="0"/>
                <a:cs typeface="Calibri" panose="020F0502020204030204" pitchFamily="34" charset="0"/>
              </a:rPr>
              <a:t> </a:t>
            </a:r>
            <a:r>
              <a:rPr lang="en-US" sz="3200" spc="-20" dirty="0" smtClean="0">
                <a:latin typeface="Calibri" panose="020F0502020204030204" pitchFamily="34" charset="0"/>
                <a:cs typeface="Calibri" panose="020F0502020204030204" pitchFamily="34" charset="0"/>
              </a:rPr>
              <a:t>open</a:t>
            </a:r>
            <a:endParaRPr lang="en-US" sz="3200" dirty="0" smtClean="0">
              <a:latin typeface="Calibri" panose="020F0502020204030204" pitchFamily="34" charset="0"/>
              <a:cs typeface="Calibri" panose="020F0502020204030204" pitchFamily="34" charset="0"/>
            </a:endParaRPr>
          </a:p>
          <a:p>
            <a:pPr marL="915034" marR="340995" indent="-457200">
              <a:lnSpc>
                <a:spcPct val="150000"/>
              </a:lnSpc>
              <a:buFont typeface="Arial" panose="020B0604020202020204" pitchFamily="34" charset="0"/>
              <a:buChar char="•"/>
            </a:pPr>
            <a:r>
              <a:rPr lang="en-US" sz="3200" spc="-55" dirty="0" smtClean="0">
                <a:latin typeface="Calibri" panose="020F0502020204030204" pitchFamily="34" charset="0"/>
                <a:cs typeface="Calibri" panose="020F0502020204030204" pitchFamily="34" charset="0"/>
              </a:rPr>
              <a:t>Close</a:t>
            </a:r>
            <a:r>
              <a:rPr lang="en-US" sz="3200" spc="-100" dirty="0" smtClean="0">
                <a:latin typeface="Calibri" panose="020F0502020204030204" pitchFamily="34" charset="0"/>
                <a:cs typeface="Calibri" panose="020F0502020204030204" pitchFamily="34" charset="0"/>
              </a:rPr>
              <a:t> </a:t>
            </a:r>
            <a:r>
              <a:rPr lang="en-US" sz="3200" spc="-20" dirty="0" smtClean="0">
                <a:latin typeface="Calibri" panose="020F0502020204030204" pitchFamily="34" charset="0"/>
                <a:cs typeface="Calibri" panose="020F0502020204030204" pitchFamily="34" charset="0"/>
              </a:rPr>
              <a:t>your</a:t>
            </a:r>
            <a:r>
              <a:rPr lang="en-US" sz="3200" spc="-95" dirty="0" smtClean="0">
                <a:latin typeface="Calibri" panose="020F0502020204030204" pitchFamily="34" charset="0"/>
                <a:cs typeface="Calibri" panose="020F0502020204030204" pitchFamily="34" charset="0"/>
              </a:rPr>
              <a:t> </a:t>
            </a:r>
            <a:r>
              <a:rPr lang="en-US" sz="3200" spc="-25" dirty="0" smtClean="0">
                <a:latin typeface="Calibri" panose="020F0502020204030204" pitchFamily="34" charset="0"/>
                <a:cs typeface="Calibri" panose="020F0502020204030204" pitchFamily="34" charset="0"/>
              </a:rPr>
              <a:t>mouth</a:t>
            </a:r>
            <a:r>
              <a:rPr lang="en-US" sz="3200" spc="-100" dirty="0" smtClean="0">
                <a:latin typeface="Calibri" panose="020F0502020204030204" pitchFamily="34" charset="0"/>
                <a:cs typeface="Calibri" panose="020F0502020204030204" pitchFamily="34" charset="0"/>
              </a:rPr>
              <a:t> </a:t>
            </a:r>
            <a:r>
              <a:rPr lang="en-US" sz="3200" spc="-15" dirty="0" smtClean="0">
                <a:latin typeface="Calibri" panose="020F0502020204030204" pitchFamily="34" charset="0"/>
                <a:cs typeface="Calibri" panose="020F0502020204030204" pitchFamily="34" charset="0"/>
              </a:rPr>
              <a:t>and</a:t>
            </a:r>
            <a:r>
              <a:rPr lang="en-US" sz="3200" spc="-95" dirty="0" smtClean="0">
                <a:latin typeface="Calibri" panose="020F0502020204030204" pitchFamily="34" charset="0"/>
                <a:cs typeface="Calibri" panose="020F0502020204030204" pitchFamily="34" charset="0"/>
              </a:rPr>
              <a:t> </a:t>
            </a:r>
            <a:r>
              <a:rPr lang="en-US" sz="3200" spc="-30" dirty="0" smtClean="0">
                <a:latin typeface="Calibri" panose="020F0502020204030204" pitchFamily="34" charset="0"/>
                <a:cs typeface="Calibri" panose="020F0502020204030204" pitchFamily="34" charset="0"/>
              </a:rPr>
              <a:t>inhale</a:t>
            </a:r>
            <a:r>
              <a:rPr lang="en-US" sz="3200" spc="-100" dirty="0" smtClean="0">
                <a:latin typeface="Calibri" panose="020F0502020204030204" pitchFamily="34" charset="0"/>
                <a:cs typeface="Calibri" panose="020F0502020204030204" pitchFamily="34" charset="0"/>
              </a:rPr>
              <a:t> </a:t>
            </a:r>
            <a:r>
              <a:rPr lang="en-US" sz="3200" spc="-40" dirty="0" smtClean="0">
                <a:latin typeface="Calibri" panose="020F0502020204030204" pitchFamily="34" charset="0"/>
                <a:cs typeface="Calibri" panose="020F0502020204030204" pitchFamily="34" charset="0"/>
              </a:rPr>
              <a:t>through</a:t>
            </a:r>
            <a:r>
              <a:rPr lang="en-US" sz="3200" spc="-95" dirty="0" smtClean="0">
                <a:latin typeface="Calibri" panose="020F0502020204030204" pitchFamily="34" charset="0"/>
                <a:cs typeface="Calibri" panose="020F0502020204030204" pitchFamily="34" charset="0"/>
              </a:rPr>
              <a:t> </a:t>
            </a:r>
            <a:r>
              <a:rPr lang="en-US" sz="3200" spc="-20" dirty="0" smtClean="0">
                <a:latin typeface="Calibri" panose="020F0502020204030204" pitchFamily="34" charset="0"/>
                <a:cs typeface="Calibri" panose="020F0502020204030204" pitchFamily="34" charset="0"/>
              </a:rPr>
              <a:t>your</a:t>
            </a:r>
            <a:r>
              <a:rPr lang="en-US" sz="3200" spc="-100" dirty="0" smtClean="0">
                <a:latin typeface="Calibri" panose="020F0502020204030204" pitchFamily="34" charset="0"/>
                <a:cs typeface="Calibri" panose="020F0502020204030204" pitchFamily="34" charset="0"/>
              </a:rPr>
              <a:t> </a:t>
            </a:r>
            <a:r>
              <a:rPr lang="en-US" sz="3200" spc="-25" dirty="0" smtClean="0">
                <a:latin typeface="Calibri" panose="020F0502020204030204" pitchFamily="34" charset="0"/>
                <a:cs typeface="Calibri" panose="020F0502020204030204" pitchFamily="34" charset="0"/>
              </a:rPr>
              <a:t>nose</a:t>
            </a:r>
            <a:r>
              <a:rPr lang="en-US" sz="3200" spc="-95" dirty="0" smtClean="0">
                <a:latin typeface="Calibri" panose="020F0502020204030204" pitchFamily="34" charset="0"/>
                <a:cs typeface="Calibri" panose="020F0502020204030204" pitchFamily="34" charset="0"/>
              </a:rPr>
              <a:t> </a:t>
            </a:r>
            <a:r>
              <a:rPr lang="en-US" sz="3200" spc="-30" dirty="0" smtClean="0">
                <a:latin typeface="Calibri" panose="020F0502020204030204" pitchFamily="34" charset="0"/>
                <a:cs typeface="Calibri" panose="020F0502020204030204" pitchFamily="34" charset="0"/>
              </a:rPr>
              <a:t>as</a:t>
            </a:r>
            <a:r>
              <a:rPr lang="en-US" sz="3200" spc="-100" dirty="0" smtClean="0">
                <a:latin typeface="Calibri" panose="020F0502020204030204" pitchFamily="34" charset="0"/>
                <a:cs typeface="Calibri" panose="020F0502020204030204" pitchFamily="34" charset="0"/>
              </a:rPr>
              <a:t> </a:t>
            </a:r>
            <a:r>
              <a:rPr lang="en-US" sz="3200" spc="-25" dirty="0" smtClean="0">
                <a:latin typeface="Calibri" panose="020F0502020204030204" pitchFamily="34" charset="0"/>
                <a:cs typeface="Calibri" panose="020F0502020204030204" pitchFamily="34" charset="0"/>
              </a:rPr>
              <a:t>you </a:t>
            </a:r>
            <a:r>
              <a:rPr lang="en-US" sz="3200" spc="-35" dirty="0" smtClean="0">
                <a:latin typeface="Calibri" panose="020F0502020204030204" pitchFamily="34" charset="0"/>
                <a:cs typeface="Calibri" panose="020F0502020204030204" pitchFamily="34" charset="0"/>
              </a:rPr>
              <a:t>count </a:t>
            </a:r>
            <a:r>
              <a:rPr lang="en-US" sz="3200" spc="-30" dirty="0" smtClean="0">
                <a:latin typeface="Calibri" panose="020F0502020204030204" pitchFamily="34" charset="0"/>
                <a:cs typeface="Calibri" panose="020F0502020204030204" pitchFamily="34" charset="0"/>
              </a:rPr>
              <a:t>to</a:t>
            </a:r>
            <a:r>
              <a:rPr lang="en-US" sz="3200" spc="-170" dirty="0" smtClean="0">
                <a:latin typeface="Calibri" panose="020F0502020204030204" pitchFamily="34" charset="0"/>
                <a:cs typeface="Calibri" panose="020F0502020204030204" pitchFamily="34" charset="0"/>
              </a:rPr>
              <a:t> </a:t>
            </a:r>
            <a:r>
              <a:rPr lang="en-US" sz="3200" spc="-105" dirty="0" smtClean="0">
                <a:latin typeface="Calibri" panose="020F0502020204030204" pitchFamily="34" charset="0"/>
                <a:cs typeface="Calibri" panose="020F0502020204030204" pitchFamily="34" charset="0"/>
              </a:rPr>
              <a:t>4</a:t>
            </a:r>
            <a:endParaRPr lang="en-US" sz="3200" dirty="0" smtClean="0">
              <a:latin typeface="Calibri" panose="020F0502020204030204" pitchFamily="34" charset="0"/>
              <a:cs typeface="Calibri" panose="020F0502020204030204" pitchFamily="34" charset="0"/>
            </a:endParaRPr>
          </a:p>
          <a:p>
            <a:pPr marL="915034" marR="1882775" indent="-457200">
              <a:lnSpc>
                <a:spcPct val="150000"/>
              </a:lnSpc>
              <a:buFont typeface="Arial" panose="020B0604020202020204" pitchFamily="34" charset="0"/>
              <a:buChar char="•"/>
            </a:pPr>
            <a:r>
              <a:rPr lang="en-US" sz="3200" spc="-25" dirty="0" smtClean="0">
                <a:latin typeface="Calibri" panose="020F0502020204030204" pitchFamily="34" charset="0"/>
                <a:cs typeface="Calibri" panose="020F0502020204030204" pitchFamily="34" charset="0"/>
              </a:rPr>
              <a:t>Gently</a:t>
            </a:r>
            <a:r>
              <a:rPr lang="en-US" sz="3200" spc="-110" dirty="0" smtClean="0">
                <a:latin typeface="Calibri" panose="020F0502020204030204" pitchFamily="34" charset="0"/>
                <a:cs typeface="Calibri" panose="020F0502020204030204" pitchFamily="34" charset="0"/>
              </a:rPr>
              <a:t> </a:t>
            </a:r>
            <a:r>
              <a:rPr lang="en-US" sz="3200" spc="-35" dirty="0" smtClean="0">
                <a:latin typeface="Calibri" panose="020F0502020204030204" pitchFamily="34" charset="0"/>
                <a:cs typeface="Calibri" panose="020F0502020204030204" pitchFamily="34" charset="0"/>
              </a:rPr>
              <a:t>hold</a:t>
            </a:r>
            <a:r>
              <a:rPr lang="en-US" sz="3200" spc="-105" dirty="0" smtClean="0">
                <a:latin typeface="Calibri" panose="020F0502020204030204" pitchFamily="34" charset="0"/>
                <a:cs typeface="Calibri" panose="020F0502020204030204" pitchFamily="34" charset="0"/>
              </a:rPr>
              <a:t> </a:t>
            </a:r>
            <a:r>
              <a:rPr lang="en-US" sz="3200" spc="-20" dirty="0" smtClean="0">
                <a:latin typeface="Calibri" panose="020F0502020204030204" pitchFamily="34" charset="0"/>
                <a:cs typeface="Calibri" panose="020F0502020204030204" pitchFamily="34" charset="0"/>
              </a:rPr>
              <a:t>your</a:t>
            </a:r>
            <a:r>
              <a:rPr lang="en-US" sz="3200" spc="-105" dirty="0" smtClean="0">
                <a:latin typeface="Calibri" panose="020F0502020204030204" pitchFamily="34" charset="0"/>
                <a:cs typeface="Calibri" panose="020F0502020204030204" pitchFamily="34" charset="0"/>
              </a:rPr>
              <a:t> </a:t>
            </a:r>
            <a:r>
              <a:rPr lang="en-US" sz="3200" spc="-15" dirty="0" smtClean="0">
                <a:latin typeface="Calibri" panose="020F0502020204030204" pitchFamily="34" charset="0"/>
                <a:cs typeface="Calibri" panose="020F0502020204030204" pitchFamily="34" charset="0"/>
              </a:rPr>
              <a:t>breath</a:t>
            </a:r>
            <a:r>
              <a:rPr lang="en-US" sz="3200" spc="-105" dirty="0" smtClean="0">
                <a:latin typeface="Calibri" panose="020F0502020204030204" pitchFamily="34" charset="0"/>
                <a:cs typeface="Calibri" panose="020F0502020204030204" pitchFamily="34" charset="0"/>
              </a:rPr>
              <a:t> </a:t>
            </a:r>
            <a:r>
              <a:rPr lang="en-US" sz="3200" spc="-30" dirty="0" smtClean="0">
                <a:latin typeface="Calibri" panose="020F0502020204030204" pitchFamily="34" charset="0"/>
                <a:cs typeface="Calibri" panose="020F0502020204030204" pitchFamily="34" charset="0"/>
              </a:rPr>
              <a:t>for</a:t>
            </a:r>
            <a:r>
              <a:rPr lang="en-US" sz="3200" spc="-105" dirty="0" smtClean="0">
                <a:latin typeface="Calibri" panose="020F0502020204030204" pitchFamily="34" charset="0"/>
                <a:cs typeface="Calibri" panose="020F0502020204030204" pitchFamily="34" charset="0"/>
              </a:rPr>
              <a:t> </a:t>
            </a:r>
            <a:r>
              <a:rPr lang="en-US" sz="3200" spc="5" dirty="0" smtClean="0">
                <a:latin typeface="Calibri" panose="020F0502020204030204" pitchFamily="34" charset="0"/>
                <a:cs typeface="Calibri" panose="020F0502020204030204" pitchFamily="34" charset="0"/>
              </a:rPr>
              <a:t>a</a:t>
            </a:r>
            <a:r>
              <a:rPr lang="en-US" sz="3200" spc="-105" dirty="0" smtClean="0">
                <a:latin typeface="Calibri" panose="020F0502020204030204" pitchFamily="34" charset="0"/>
                <a:cs typeface="Calibri" panose="020F0502020204030204" pitchFamily="34" charset="0"/>
              </a:rPr>
              <a:t> </a:t>
            </a:r>
            <a:r>
              <a:rPr lang="en-US" sz="3200" spc="-35" dirty="0" smtClean="0">
                <a:latin typeface="Calibri" panose="020F0502020204030204" pitchFamily="34" charset="0"/>
                <a:cs typeface="Calibri" panose="020F0502020204030204" pitchFamily="34" charset="0"/>
              </a:rPr>
              <a:t>count</a:t>
            </a:r>
            <a:r>
              <a:rPr lang="en-US" sz="3200" spc="-110" dirty="0" smtClean="0">
                <a:latin typeface="Calibri" panose="020F0502020204030204" pitchFamily="34" charset="0"/>
                <a:cs typeface="Calibri" panose="020F0502020204030204" pitchFamily="34" charset="0"/>
              </a:rPr>
              <a:t> </a:t>
            </a:r>
            <a:r>
              <a:rPr lang="en-US" sz="3200" spc="-40" dirty="0" smtClean="0">
                <a:latin typeface="Calibri" panose="020F0502020204030204" pitchFamily="34" charset="0"/>
                <a:cs typeface="Calibri" panose="020F0502020204030204" pitchFamily="34" charset="0"/>
              </a:rPr>
              <a:t>of</a:t>
            </a:r>
            <a:r>
              <a:rPr lang="en-US" sz="3200" spc="-105" dirty="0" smtClean="0">
                <a:latin typeface="Calibri" panose="020F0502020204030204" pitchFamily="34" charset="0"/>
                <a:cs typeface="Calibri" panose="020F0502020204030204" pitchFamily="34" charset="0"/>
              </a:rPr>
              <a:t> 7  </a:t>
            </a:r>
          </a:p>
          <a:p>
            <a:pPr marL="915034" marR="1882775" indent="-457200">
              <a:lnSpc>
                <a:spcPct val="150000"/>
              </a:lnSpc>
              <a:buFont typeface="Arial" panose="020B0604020202020204" pitchFamily="34" charset="0"/>
              <a:buChar char="•"/>
            </a:pPr>
            <a:r>
              <a:rPr lang="en-US" sz="3200" spc="-40" dirty="0" smtClean="0">
                <a:latin typeface="Calibri" panose="020F0502020204030204" pitchFamily="34" charset="0"/>
                <a:cs typeface="Calibri" panose="020F0502020204030204" pitchFamily="34" charset="0"/>
              </a:rPr>
              <a:t>Exhale</a:t>
            </a:r>
            <a:r>
              <a:rPr lang="en-US" sz="3200" spc="-105" dirty="0" smtClean="0">
                <a:latin typeface="Calibri" panose="020F0502020204030204" pitchFamily="34" charset="0"/>
                <a:cs typeface="Calibri" panose="020F0502020204030204" pitchFamily="34" charset="0"/>
              </a:rPr>
              <a:t> </a:t>
            </a:r>
            <a:r>
              <a:rPr lang="en-US" sz="3200" spc="-50" dirty="0" smtClean="0">
                <a:latin typeface="Calibri" panose="020F0502020204030204" pitchFamily="34" charset="0"/>
                <a:cs typeface="Calibri" panose="020F0502020204030204" pitchFamily="34" charset="0"/>
              </a:rPr>
              <a:t>gently</a:t>
            </a:r>
            <a:r>
              <a:rPr lang="en-US" sz="3200" spc="-100" dirty="0" smtClean="0">
                <a:latin typeface="Calibri" panose="020F0502020204030204" pitchFamily="34" charset="0"/>
                <a:cs typeface="Calibri" panose="020F0502020204030204" pitchFamily="34" charset="0"/>
              </a:rPr>
              <a:t> </a:t>
            </a:r>
            <a:r>
              <a:rPr lang="en-US" sz="3200" spc="-30" dirty="0" smtClean="0">
                <a:latin typeface="Calibri" panose="020F0502020204030204" pitchFamily="34" charset="0"/>
                <a:cs typeface="Calibri" panose="020F0502020204030204" pitchFamily="34" charset="0"/>
              </a:rPr>
              <a:t>for</a:t>
            </a:r>
            <a:r>
              <a:rPr lang="en-US" sz="3200" spc="-100" dirty="0" smtClean="0">
                <a:latin typeface="Calibri" panose="020F0502020204030204" pitchFamily="34" charset="0"/>
                <a:cs typeface="Calibri" panose="020F0502020204030204" pitchFamily="34" charset="0"/>
              </a:rPr>
              <a:t> </a:t>
            </a:r>
            <a:r>
              <a:rPr lang="en-US" sz="3200" spc="5" dirty="0" smtClean="0">
                <a:latin typeface="Calibri" panose="020F0502020204030204" pitchFamily="34" charset="0"/>
                <a:cs typeface="Calibri" panose="020F0502020204030204" pitchFamily="34" charset="0"/>
              </a:rPr>
              <a:t>a</a:t>
            </a:r>
            <a:r>
              <a:rPr lang="en-US" sz="3200" spc="-100" dirty="0" smtClean="0">
                <a:latin typeface="Calibri" panose="020F0502020204030204" pitchFamily="34" charset="0"/>
                <a:cs typeface="Calibri" panose="020F0502020204030204" pitchFamily="34" charset="0"/>
              </a:rPr>
              <a:t> </a:t>
            </a:r>
            <a:r>
              <a:rPr lang="en-US" sz="3200" spc="-35" dirty="0" smtClean="0">
                <a:latin typeface="Calibri" panose="020F0502020204030204" pitchFamily="34" charset="0"/>
                <a:cs typeface="Calibri" panose="020F0502020204030204" pitchFamily="34" charset="0"/>
              </a:rPr>
              <a:t>count</a:t>
            </a:r>
            <a:r>
              <a:rPr lang="en-US" sz="3200" spc="-100" dirty="0" smtClean="0">
                <a:latin typeface="Calibri" panose="020F0502020204030204" pitchFamily="34" charset="0"/>
                <a:cs typeface="Calibri" panose="020F0502020204030204" pitchFamily="34" charset="0"/>
              </a:rPr>
              <a:t> </a:t>
            </a:r>
            <a:r>
              <a:rPr lang="en-US" sz="3200" spc="-40" dirty="0" smtClean="0">
                <a:latin typeface="Calibri" panose="020F0502020204030204" pitchFamily="34" charset="0"/>
                <a:cs typeface="Calibri" panose="020F0502020204030204" pitchFamily="34" charset="0"/>
              </a:rPr>
              <a:t>of</a:t>
            </a:r>
            <a:r>
              <a:rPr lang="en-US" sz="3200" spc="-100" dirty="0" smtClean="0">
                <a:latin typeface="Calibri" panose="020F0502020204030204" pitchFamily="34" charset="0"/>
                <a:cs typeface="Calibri" panose="020F0502020204030204" pitchFamily="34" charset="0"/>
              </a:rPr>
              <a:t> </a:t>
            </a:r>
            <a:r>
              <a:rPr lang="en-US" sz="3200" spc="-105" dirty="0" smtClean="0">
                <a:latin typeface="Calibri" panose="020F0502020204030204" pitchFamily="34" charset="0"/>
                <a:cs typeface="Calibri" panose="020F0502020204030204" pitchFamily="34" charset="0"/>
              </a:rPr>
              <a:t>8</a:t>
            </a:r>
            <a:endParaRPr lang="en-US" sz="3200" dirty="0" smtClean="0">
              <a:latin typeface="Calibri" panose="020F0502020204030204" pitchFamily="34" charset="0"/>
              <a:cs typeface="Calibri" panose="020F0502020204030204" pitchFamily="34" charset="0"/>
            </a:endParaRPr>
          </a:p>
          <a:p>
            <a:pPr marL="915034" indent="-457200">
              <a:lnSpc>
                <a:spcPct val="150000"/>
              </a:lnSpc>
              <a:spcBef>
                <a:spcPts val="285"/>
              </a:spcBef>
              <a:buFont typeface="Arial" panose="020B0604020202020204" pitchFamily="34" charset="0"/>
              <a:buChar char="•"/>
            </a:pPr>
            <a:r>
              <a:rPr lang="en-US" sz="3200" spc="-35" dirty="0" smtClean="0">
                <a:latin typeface="Calibri" panose="020F0502020204030204" pitchFamily="34" charset="0"/>
                <a:cs typeface="Calibri" panose="020F0502020204030204" pitchFamily="34" charset="0"/>
              </a:rPr>
              <a:t>Complete</a:t>
            </a:r>
            <a:r>
              <a:rPr lang="en-US" sz="3200" spc="-100" dirty="0" smtClean="0">
                <a:latin typeface="Calibri" panose="020F0502020204030204" pitchFamily="34" charset="0"/>
                <a:cs typeface="Calibri" panose="020F0502020204030204" pitchFamily="34" charset="0"/>
              </a:rPr>
              <a:t> </a:t>
            </a:r>
            <a:r>
              <a:rPr lang="en-US" sz="3200" spc="-45" dirty="0" smtClean="0">
                <a:latin typeface="Calibri" panose="020F0502020204030204" pitchFamily="34" charset="0"/>
                <a:cs typeface="Calibri" panose="020F0502020204030204" pitchFamily="34" charset="0"/>
              </a:rPr>
              <a:t>this</a:t>
            </a:r>
            <a:r>
              <a:rPr lang="en-US" sz="3200" spc="-100" dirty="0" smtClean="0">
                <a:latin typeface="Calibri" panose="020F0502020204030204" pitchFamily="34" charset="0"/>
                <a:cs typeface="Calibri" panose="020F0502020204030204" pitchFamily="34" charset="0"/>
              </a:rPr>
              <a:t> </a:t>
            </a:r>
            <a:r>
              <a:rPr lang="en-US" sz="3200" spc="-50" dirty="0" smtClean="0">
                <a:latin typeface="Calibri" panose="020F0502020204030204" pitchFamily="34" charset="0"/>
                <a:cs typeface="Calibri" panose="020F0502020204030204" pitchFamily="34" charset="0"/>
              </a:rPr>
              <a:t>cycle</a:t>
            </a:r>
            <a:r>
              <a:rPr lang="en-US" sz="3200" spc="-100" dirty="0" smtClean="0">
                <a:latin typeface="Calibri" panose="020F0502020204030204" pitchFamily="34" charset="0"/>
                <a:cs typeface="Calibri" panose="020F0502020204030204" pitchFamily="34" charset="0"/>
              </a:rPr>
              <a:t> </a:t>
            </a:r>
            <a:r>
              <a:rPr lang="en-US" sz="3200" spc="-25" dirty="0" smtClean="0">
                <a:latin typeface="Calibri" panose="020F0502020204030204" pitchFamily="34" charset="0"/>
                <a:cs typeface="Calibri" panose="020F0502020204030204" pitchFamily="34" charset="0"/>
              </a:rPr>
              <a:t>four</a:t>
            </a:r>
            <a:r>
              <a:rPr lang="en-US" sz="3200" spc="-100" dirty="0" smtClean="0">
                <a:latin typeface="Calibri" panose="020F0502020204030204" pitchFamily="34" charset="0"/>
                <a:cs typeface="Calibri" panose="020F0502020204030204" pitchFamily="34" charset="0"/>
              </a:rPr>
              <a:t> </a:t>
            </a:r>
            <a:r>
              <a:rPr lang="en-US" sz="3200" spc="-35" dirty="0" smtClean="0">
                <a:latin typeface="Calibri" panose="020F0502020204030204" pitchFamily="34" charset="0"/>
                <a:cs typeface="Calibri" panose="020F0502020204030204" pitchFamily="34" charset="0"/>
              </a:rPr>
              <a:t>times</a:t>
            </a:r>
            <a:r>
              <a:rPr lang="en-US" sz="3200" spc="-100" dirty="0" smtClean="0">
                <a:latin typeface="Calibri" panose="020F0502020204030204" pitchFamily="34" charset="0"/>
                <a:cs typeface="Calibri" panose="020F0502020204030204" pitchFamily="34" charset="0"/>
              </a:rPr>
              <a:t> </a:t>
            </a:r>
            <a:r>
              <a:rPr lang="en-US" sz="3200" spc="-30" dirty="0" smtClean="0">
                <a:latin typeface="Calibri" panose="020F0502020204030204" pitchFamily="34" charset="0"/>
                <a:cs typeface="Calibri" panose="020F0502020204030204" pitchFamily="34" charset="0"/>
              </a:rPr>
              <a:t>(or</a:t>
            </a:r>
            <a:r>
              <a:rPr lang="en-US" sz="3200" spc="-100" dirty="0" smtClean="0">
                <a:latin typeface="Calibri" panose="020F0502020204030204" pitchFamily="34" charset="0"/>
                <a:cs typeface="Calibri" panose="020F0502020204030204" pitchFamily="34" charset="0"/>
              </a:rPr>
              <a:t> </a:t>
            </a:r>
            <a:r>
              <a:rPr lang="en-US" sz="3200" spc="-50" dirty="0" smtClean="0">
                <a:latin typeface="Calibri" panose="020F0502020204030204" pitchFamily="34" charset="0"/>
                <a:cs typeface="Calibri" panose="020F0502020204030204" pitchFamily="34" charset="0"/>
              </a:rPr>
              <a:t>less</a:t>
            </a:r>
            <a:r>
              <a:rPr lang="en-US" sz="3200" spc="-100" dirty="0" smtClean="0">
                <a:latin typeface="Calibri" panose="020F0502020204030204" pitchFamily="34" charset="0"/>
                <a:cs typeface="Calibri" panose="020F0502020204030204" pitchFamily="34" charset="0"/>
              </a:rPr>
              <a:t> </a:t>
            </a:r>
            <a:r>
              <a:rPr lang="en-US" sz="3200" spc="-60" dirty="0" smtClean="0">
                <a:latin typeface="Calibri" panose="020F0502020204030204" pitchFamily="34" charset="0"/>
                <a:cs typeface="Calibri" panose="020F0502020204030204" pitchFamily="34" charset="0"/>
              </a:rPr>
              <a:t>if</a:t>
            </a:r>
            <a:r>
              <a:rPr lang="en-US" sz="3200" spc="-100" dirty="0" smtClean="0">
                <a:latin typeface="Calibri" panose="020F0502020204030204" pitchFamily="34" charset="0"/>
                <a:cs typeface="Calibri" panose="020F0502020204030204" pitchFamily="34" charset="0"/>
              </a:rPr>
              <a:t> </a:t>
            </a:r>
            <a:r>
              <a:rPr lang="en-US" sz="3200" spc="-25" dirty="0" smtClean="0">
                <a:latin typeface="Calibri" panose="020F0502020204030204" pitchFamily="34" charset="0"/>
                <a:cs typeface="Calibri" panose="020F0502020204030204" pitchFamily="34" charset="0"/>
              </a:rPr>
              <a:t>you</a:t>
            </a:r>
            <a:r>
              <a:rPr lang="en-US" sz="3200" spc="-100" dirty="0" smtClean="0">
                <a:latin typeface="Calibri" panose="020F0502020204030204" pitchFamily="34" charset="0"/>
                <a:cs typeface="Calibri" panose="020F0502020204030204" pitchFamily="34" charset="0"/>
              </a:rPr>
              <a:t> </a:t>
            </a:r>
            <a:r>
              <a:rPr lang="en-US" sz="3200" spc="-45" dirty="0" smtClean="0">
                <a:latin typeface="Calibri" panose="020F0502020204030204" pitchFamily="34" charset="0"/>
                <a:cs typeface="Calibri" panose="020F0502020204030204" pitchFamily="34" charset="0"/>
              </a:rPr>
              <a:t>fall</a:t>
            </a:r>
            <a:r>
              <a:rPr lang="en-US" sz="3200" spc="-100" dirty="0" smtClean="0">
                <a:latin typeface="Calibri" panose="020F0502020204030204" pitchFamily="34" charset="0"/>
                <a:cs typeface="Calibri" panose="020F0502020204030204" pitchFamily="34" charset="0"/>
              </a:rPr>
              <a:t> </a:t>
            </a:r>
            <a:r>
              <a:rPr lang="en-US" sz="3200" spc="-40" dirty="0" smtClean="0">
                <a:latin typeface="Calibri" panose="020F0502020204030204" pitchFamily="34" charset="0"/>
                <a:cs typeface="Calibri" panose="020F0502020204030204" pitchFamily="34" charset="0"/>
              </a:rPr>
              <a:t>asleep!)</a:t>
            </a:r>
            <a:endParaRPr lang="en-US" sz="3200" dirty="0">
              <a:latin typeface="Calibri" panose="020F0502020204030204" pitchFamily="34" charset="0"/>
              <a:cs typeface="Calibri" panose="020F0502020204030204" pitchFamily="34" charset="0"/>
            </a:endParaRPr>
          </a:p>
        </p:txBody>
      </p:sp>
      <p:sp>
        <p:nvSpPr>
          <p:cNvPr id="5" name="Oval 4"/>
          <p:cNvSpPr/>
          <p:nvPr/>
        </p:nvSpPr>
        <p:spPr>
          <a:xfrm>
            <a:off x="806450" y="1546175"/>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69261" y="1542805"/>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69261" y="717500"/>
            <a:ext cx="177800" cy="222349"/>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79344" y="4850296"/>
            <a:ext cx="1840381" cy="1808922"/>
          </a:xfrm>
          <a:prstGeom prst="rect">
            <a:avLst/>
          </a:prstGeom>
        </p:spPr>
      </p:pic>
      <p:sp>
        <p:nvSpPr>
          <p:cNvPr id="9" name="Oval 8"/>
          <p:cNvSpPr/>
          <p:nvPr/>
        </p:nvSpPr>
        <p:spPr>
          <a:xfrm>
            <a:off x="10237304" y="6162261"/>
            <a:ext cx="598336" cy="651987"/>
          </a:xfrm>
          <a:prstGeom prst="ellipse">
            <a:avLst/>
          </a:prstGeom>
          <a:solidFill>
            <a:srgbClr val="C9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9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69417"/>
            <a:ext cx="12192000" cy="3585749"/>
          </a:xfrm>
          <a:prstGeom prst="rect">
            <a:avLst/>
          </a:prstGeom>
        </p:spPr>
      </p:pic>
      <p:sp>
        <p:nvSpPr>
          <p:cNvPr id="5" name="TextBox 4"/>
          <p:cNvSpPr txBox="1"/>
          <p:nvPr/>
        </p:nvSpPr>
        <p:spPr>
          <a:xfrm>
            <a:off x="0" y="3856383"/>
            <a:ext cx="12192000" cy="1938992"/>
          </a:xfrm>
          <a:prstGeom prst="rect">
            <a:avLst/>
          </a:prstGeom>
          <a:noFill/>
        </p:spPr>
        <p:txBody>
          <a:bodyPr wrap="square" rtlCol="0">
            <a:spAutoFit/>
          </a:bodyPr>
          <a:lstStyle/>
          <a:p>
            <a:pPr algn="ctr"/>
            <a:r>
              <a:rPr lang="en-US" sz="12000" b="1" dirty="0">
                <a:solidFill>
                  <a:schemeClr val="bg2">
                    <a:lumMod val="75000"/>
                  </a:schemeClr>
                </a:solidFill>
              </a:rPr>
              <a:t>&amp;</a:t>
            </a:r>
            <a:r>
              <a:rPr lang="en-US" sz="12000" b="1" dirty="0" smtClean="0">
                <a:solidFill>
                  <a:schemeClr val="bg2">
                    <a:lumMod val="75000"/>
                  </a:schemeClr>
                </a:solidFill>
              </a:rPr>
              <a:t> screen time</a:t>
            </a:r>
            <a:endParaRPr lang="en-US" sz="12000" b="1" dirty="0">
              <a:solidFill>
                <a:schemeClr val="bg2">
                  <a:lumMod val="75000"/>
                </a:schemeClr>
              </a:solidFill>
            </a:endParaRPr>
          </a:p>
        </p:txBody>
      </p:sp>
    </p:spTree>
    <p:extLst>
      <p:ext uri="{BB962C8B-B14F-4D97-AF65-F5344CB8AC3E}">
        <p14:creationId xmlns:p14="http://schemas.microsoft.com/office/powerpoint/2010/main" val="1550113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0370" y="1"/>
            <a:ext cx="10951257" cy="6858000"/>
          </a:xfrm>
          <a:prstGeom prst="rect">
            <a:avLst/>
          </a:prstGeom>
        </p:spPr>
      </p:pic>
    </p:spTree>
    <p:extLst>
      <p:ext uri="{BB962C8B-B14F-4D97-AF65-F5344CB8AC3E}">
        <p14:creationId xmlns:p14="http://schemas.microsoft.com/office/powerpoint/2010/main" val="2839942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28452" y="1557628"/>
            <a:ext cx="5135097" cy="3742745"/>
          </a:xfrm>
          <a:prstGeom prst="rect">
            <a:avLst/>
          </a:prstGeom>
        </p:spPr>
      </p:pic>
      <p:sp>
        <p:nvSpPr>
          <p:cNvPr id="6" name="TextBox 5"/>
          <p:cNvSpPr txBox="1"/>
          <p:nvPr/>
        </p:nvSpPr>
        <p:spPr>
          <a:xfrm>
            <a:off x="4222595" y="3033132"/>
            <a:ext cx="3746810" cy="1323439"/>
          </a:xfrm>
          <a:prstGeom prst="rect">
            <a:avLst/>
          </a:prstGeom>
          <a:noFill/>
        </p:spPr>
        <p:txBody>
          <a:bodyPr wrap="square" rtlCol="0">
            <a:spAutoFit/>
          </a:bodyPr>
          <a:lstStyle/>
          <a:p>
            <a:pPr algn="ctr"/>
            <a:r>
              <a:rPr lang="en-US" sz="8000" b="1" dirty="0" smtClean="0"/>
              <a:t>NAPS</a:t>
            </a:r>
            <a:endParaRPr lang="en-US" sz="8000" b="1" dirty="0"/>
          </a:p>
        </p:txBody>
      </p:sp>
      <p:sp>
        <p:nvSpPr>
          <p:cNvPr id="7" name="Rectangle 6"/>
          <p:cNvSpPr/>
          <p:nvPr/>
        </p:nvSpPr>
        <p:spPr>
          <a:xfrm>
            <a:off x="691375" y="743589"/>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Take </a:t>
            </a:r>
            <a:r>
              <a:rPr lang="en-US" sz="2800" b="1" dirty="0">
                <a:solidFill>
                  <a:schemeClr val="tx1"/>
                </a:solidFill>
              </a:rPr>
              <a:t>advantage of the afternoon </a:t>
            </a:r>
            <a:r>
              <a:rPr lang="en-US" sz="2800" b="1" dirty="0" smtClean="0">
                <a:solidFill>
                  <a:schemeClr val="tx1"/>
                </a:solidFill>
              </a:rPr>
              <a:t>slump</a:t>
            </a:r>
            <a:endParaRPr lang="en-US" sz="2800" dirty="0">
              <a:solidFill>
                <a:schemeClr val="tx1"/>
              </a:solidFill>
            </a:endParaRPr>
          </a:p>
        </p:txBody>
      </p:sp>
      <p:sp>
        <p:nvSpPr>
          <p:cNvPr id="8" name="Rectangle 7"/>
          <p:cNvSpPr/>
          <p:nvPr/>
        </p:nvSpPr>
        <p:spPr>
          <a:xfrm>
            <a:off x="691375" y="2728493"/>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Lie down</a:t>
            </a:r>
            <a:endParaRPr lang="en-US" sz="2800" dirty="0">
              <a:solidFill>
                <a:schemeClr val="tx1"/>
              </a:solidFill>
            </a:endParaRPr>
          </a:p>
        </p:txBody>
      </p:sp>
      <p:sp>
        <p:nvSpPr>
          <p:cNvPr id="9" name="Rectangle 8"/>
          <p:cNvSpPr/>
          <p:nvPr/>
        </p:nvSpPr>
        <p:spPr>
          <a:xfrm>
            <a:off x="8663549" y="743589"/>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Limit your nap to about 20 minutes</a:t>
            </a:r>
            <a:endParaRPr lang="en-US" sz="2800" dirty="0">
              <a:solidFill>
                <a:schemeClr val="tx1"/>
              </a:solidFill>
            </a:endParaRPr>
          </a:p>
        </p:txBody>
      </p:sp>
      <p:sp>
        <p:nvSpPr>
          <p:cNvPr id="10" name="Rectangle 9"/>
          <p:cNvSpPr/>
          <p:nvPr/>
        </p:nvSpPr>
        <p:spPr>
          <a:xfrm>
            <a:off x="8663549" y="2728493"/>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Meditate &amp; relax</a:t>
            </a:r>
            <a:endParaRPr lang="en-US" sz="2800" dirty="0">
              <a:solidFill>
                <a:schemeClr val="tx1"/>
              </a:solidFill>
            </a:endParaRPr>
          </a:p>
        </p:txBody>
      </p:sp>
      <p:sp>
        <p:nvSpPr>
          <p:cNvPr id="11" name="Rectangle 10"/>
          <p:cNvSpPr/>
          <p:nvPr/>
        </p:nvSpPr>
        <p:spPr>
          <a:xfrm>
            <a:off x="691375" y="4675886"/>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Use earplugs</a:t>
            </a:r>
            <a:endParaRPr lang="en-US" sz="2800" dirty="0">
              <a:solidFill>
                <a:schemeClr val="tx1"/>
              </a:solidFill>
            </a:endParaRPr>
          </a:p>
        </p:txBody>
      </p:sp>
      <p:sp>
        <p:nvSpPr>
          <p:cNvPr id="12" name="Rectangle 11"/>
          <p:cNvSpPr/>
          <p:nvPr/>
        </p:nvSpPr>
        <p:spPr>
          <a:xfrm>
            <a:off x="8663549" y="4675886"/>
            <a:ext cx="2837076" cy="1628078"/>
          </a:xfrm>
          <a:prstGeom prst="rect">
            <a:avLst/>
          </a:prstGeom>
          <a:solidFill>
            <a:srgbClr val="FDE9E9"/>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Use a sleep mask</a:t>
            </a:r>
            <a:endParaRPr lang="en-US" sz="2800" dirty="0">
              <a:solidFill>
                <a:schemeClr val="tx1"/>
              </a:solidFill>
            </a:endParaRPr>
          </a:p>
        </p:txBody>
      </p:sp>
    </p:spTree>
    <p:extLst>
      <p:ext uri="{BB962C8B-B14F-4D97-AF65-F5344CB8AC3E}">
        <p14:creationId xmlns:p14="http://schemas.microsoft.com/office/powerpoint/2010/main" val="27377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213516"/>
            <a:ext cx="3173219" cy="4351843"/>
          </a:xfrm>
          <a:prstGeom prst="rect">
            <a:avLst/>
          </a:prstGeom>
        </p:spPr>
      </p:pic>
      <p:sp>
        <p:nvSpPr>
          <p:cNvPr id="3" name="Cloud Callout 2"/>
          <p:cNvSpPr/>
          <p:nvPr/>
        </p:nvSpPr>
        <p:spPr>
          <a:xfrm>
            <a:off x="490655" y="129671"/>
            <a:ext cx="6980664" cy="4259766"/>
          </a:xfrm>
          <a:prstGeom prst="cloudCallout">
            <a:avLst>
              <a:gd name="adj1" fmla="val 65078"/>
              <a:gd name="adj2" fmla="val 21139"/>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A coffee nap sounds good!</a:t>
            </a:r>
            <a:endParaRPr lang="en-US" sz="6000" dirty="0">
              <a:solidFill>
                <a:schemeClr val="tx1"/>
              </a:solidFill>
            </a:endParaRPr>
          </a:p>
        </p:txBody>
      </p:sp>
    </p:spTree>
    <p:extLst>
      <p:ext uri="{BB962C8B-B14F-4D97-AF65-F5344CB8AC3E}">
        <p14:creationId xmlns:p14="http://schemas.microsoft.com/office/powerpoint/2010/main" val="4115458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shingle">
          <a:fgClr>
            <a:srgbClr val="B3BDBE"/>
          </a:fgClr>
          <a:bgClr>
            <a:schemeClr val="bg1"/>
          </a:bgClr>
        </a:pattFill>
        <a:effectLst/>
      </p:bgPr>
    </p:bg>
    <p:spTree>
      <p:nvGrpSpPr>
        <p:cNvPr id="1" name=""/>
        <p:cNvGrpSpPr/>
        <p:nvPr/>
      </p:nvGrpSpPr>
      <p:grpSpPr>
        <a:xfrm>
          <a:off x="0" y="0"/>
          <a:ext cx="0" cy="0"/>
          <a:chOff x="0" y="0"/>
          <a:chExt cx="0" cy="0"/>
        </a:xfrm>
      </p:grpSpPr>
      <p:sp>
        <p:nvSpPr>
          <p:cNvPr id="2" name="object 2"/>
          <p:cNvSpPr/>
          <p:nvPr/>
        </p:nvSpPr>
        <p:spPr>
          <a:xfrm>
            <a:off x="2565437" y="19878"/>
            <a:ext cx="7103166" cy="6818244"/>
          </a:xfrm>
          <a:prstGeom prst="rect">
            <a:avLst/>
          </a:prstGeom>
          <a:blipFill>
            <a:blip r:embed="rId3" cstate="print"/>
            <a:stretch>
              <a:fillRect/>
            </a:stretch>
          </a:blipFill>
        </p:spPr>
        <p:txBody>
          <a:bodyPr wrap="square" lIns="0" tIns="0" rIns="0" bIns="0" rtlCol="0"/>
          <a:lstStyle/>
          <a:p>
            <a:endParaRPr/>
          </a:p>
        </p:txBody>
      </p:sp>
      <p:sp>
        <p:nvSpPr>
          <p:cNvPr id="3" name="TextBox 2"/>
          <p:cNvSpPr txBox="1"/>
          <p:nvPr/>
        </p:nvSpPr>
        <p:spPr>
          <a:xfrm>
            <a:off x="536713" y="377687"/>
            <a:ext cx="1389996" cy="6480313"/>
          </a:xfrm>
          <a:prstGeom prst="rect">
            <a:avLst/>
          </a:prstGeom>
          <a:noFill/>
        </p:spPr>
        <p:txBody>
          <a:bodyPr vert="wordArtVert" wrap="square" rtlCol="0">
            <a:spAutoFit/>
          </a:bodyPr>
          <a:lstStyle/>
          <a:p>
            <a:r>
              <a:rPr lang="en-US" sz="6600" b="1" dirty="0" smtClean="0"/>
              <a:t>ROUGH</a:t>
            </a:r>
            <a:endParaRPr lang="en-US" sz="6600" b="1" dirty="0"/>
          </a:p>
        </p:txBody>
      </p:sp>
      <p:sp>
        <p:nvSpPr>
          <p:cNvPr id="4" name="TextBox 3"/>
          <p:cNvSpPr txBox="1"/>
          <p:nvPr/>
        </p:nvSpPr>
        <p:spPr>
          <a:xfrm>
            <a:off x="10265291" y="377686"/>
            <a:ext cx="1389996" cy="6480313"/>
          </a:xfrm>
          <a:prstGeom prst="rect">
            <a:avLst/>
          </a:prstGeom>
          <a:noFill/>
        </p:spPr>
        <p:txBody>
          <a:bodyPr vert="wordArtVert" wrap="square" rtlCol="0">
            <a:spAutoFit/>
          </a:bodyPr>
          <a:lstStyle/>
          <a:p>
            <a:r>
              <a:rPr lang="en-US" sz="6600" b="1" dirty="0" smtClean="0"/>
              <a:t>NIGHT</a:t>
            </a:r>
            <a:endParaRPr lang="en-US" sz="6600" b="1" dirty="0"/>
          </a:p>
        </p:txBody>
      </p:sp>
      <p:pic>
        <p:nvPicPr>
          <p:cNvPr id="5" name="Picture 4" descr="Rocks Boulders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691" y="5392828"/>
            <a:ext cx="2089993" cy="1465172"/>
          </a:xfrm>
          <a:prstGeom prst="rect">
            <a:avLst/>
          </a:prstGeom>
        </p:spPr>
      </p:pic>
      <p:pic>
        <p:nvPicPr>
          <p:cNvPr id="6" name="Picture 5" descr="Rocks Boulders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87316" y="5392828"/>
            <a:ext cx="2089993" cy="1465172"/>
          </a:xfrm>
          <a:prstGeom prst="rect">
            <a:avLst/>
          </a:prstGeom>
        </p:spPr>
      </p:pic>
    </p:spTree>
    <p:extLst>
      <p:ext uri="{BB962C8B-B14F-4D97-AF65-F5344CB8AC3E}">
        <p14:creationId xmlns:p14="http://schemas.microsoft.com/office/powerpoint/2010/main" val="39029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496" y="-13029"/>
            <a:ext cx="12247880" cy="2383195"/>
          </a:xfrm>
          <a:prstGeom prst="rect">
            <a:avLst/>
          </a:prstGeom>
          <a:solidFill>
            <a:srgbClr val="C9D1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308" y="288344"/>
            <a:ext cx="1777384" cy="2024672"/>
          </a:xfrm>
          <a:prstGeom prst="rect">
            <a:avLst/>
          </a:prstGeom>
        </p:spPr>
      </p:pic>
      <p:cxnSp>
        <p:nvCxnSpPr>
          <p:cNvPr id="19" name="Straight Connector 18"/>
          <p:cNvCxnSpPr/>
          <p:nvPr/>
        </p:nvCxnSpPr>
        <p:spPr>
          <a:xfrm>
            <a:off x="0" y="2419496"/>
            <a:ext cx="12192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04514" y="457644"/>
            <a:ext cx="4223868" cy="2817320"/>
            <a:chOff x="803544" y="-302023"/>
            <a:chExt cx="4223868" cy="2817320"/>
          </a:xfrm>
        </p:grpSpPr>
        <p:pic>
          <p:nvPicPr>
            <p:cNvPr id="3" name="Picture 2"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44" y="-302023"/>
              <a:ext cx="4223868" cy="2817320"/>
            </a:xfrm>
            <a:prstGeom prst="rect">
              <a:avLst/>
            </a:prstGeom>
          </p:spPr>
        </p:pic>
        <p:sp>
          <p:nvSpPr>
            <p:cNvPr id="5" name="TextBox 4"/>
            <p:cNvSpPr txBox="1"/>
            <p:nvPr/>
          </p:nvSpPr>
          <p:spPr>
            <a:xfrm>
              <a:off x="1765104" y="670368"/>
              <a:ext cx="2300748" cy="707886"/>
            </a:xfrm>
            <a:prstGeom prst="rect">
              <a:avLst/>
            </a:prstGeom>
            <a:noFill/>
          </p:spPr>
          <p:txBody>
            <a:bodyPr wrap="square" rtlCol="0">
              <a:spAutoFit/>
            </a:bodyPr>
            <a:lstStyle/>
            <a:p>
              <a:pPr lvl="0" algn="ctr"/>
              <a:r>
                <a:rPr lang="en-US" sz="4000" dirty="0">
                  <a:solidFill>
                    <a:schemeClr val="bg2">
                      <a:lumMod val="50000"/>
                    </a:schemeClr>
                  </a:solidFill>
                </a:rPr>
                <a:t>Immunity</a:t>
              </a:r>
            </a:p>
          </p:txBody>
        </p:sp>
      </p:grpSp>
      <p:grpSp>
        <p:nvGrpSpPr>
          <p:cNvPr id="23" name="Group 22"/>
          <p:cNvGrpSpPr/>
          <p:nvPr/>
        </p:nvGrpSpPr>
        <p:grpSpPr>
          <a:xfrm>
            <a:off x="9441487" y="1228235"/>
            <a:ext cx="4223868" cy="2817320"/>
            <a:chOff x="8125776" y="-117225"/>
            <a:chExt cx="4223868" cy="2817320"/>
          </a:xfrm>
        </p:grpSpPr>
        <p:pic>
          <p:nvPicPr>
            <p:cNvPr id="21" name="Picture 20"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776" y="-117225"/>
              <a:ext cx="4223868" cy="2817320"/>
            </a:xfrm>
            <a:prstGeom prst="rect">
              <a:avLst/>
            </a:prstGeom>
          </p:spPr>
        </p:pic>
        <p:sp>
          <p:nvSpPr>
            <p:cNvPr id="22" name="TextBox 21"/>
            <p:cNvSpPr txBox="1"/>
            <p:nvPr/>
          </p:nvSpPr>
          <p:spPr>
            <a:xfrm>
              <a:off x="9259400" y="798992"/>
              <a:ext cx="1956620" cy="984885"/>
            </a:xfrm>
            <a:prstGeom prst="rect">
              <a:avLst/>
            </a:prstGeom>
            <a:noFill/>
          </p:spPr>
          <p:txBody>
            <a:bodyPr wrap="square" rtlCol="0">
              <a:spAutoFit/>
            </a:bodyPr>
            <a:lstStyle/>
            <a:p>
              <a:pPr lvl="0" algn="ctr"/>
              <a:r>
                <a:rPr lang="en-US" sz="4000" dirty="0">
                  <a:solidFill>
                    <a:schemeClr val="bg2">
                      <a:lumMod val="50000"/>
                    </a:schemeClr>
                  </a:solidFill>
                </a:rPr>
                <a:t>Mood</a:t>
              </a:r>
            </a:p>
            <a:p>
              <a:endParaRPr lang="en-US" dirty="0"/>
            </a:p>
          </p:txBody>
        </p:sp>
      </p:grpSp>
      <p:grpSp>
        <p:nvGrpSpPr>
          <p:cNvPr id="67" name="Group 66"/>
          <p:cNvGrpSpPr/>
          <p:nvPr/>
        </p:nvGrpSpPr>
        <p:grpSpPr>
          <a:xfrm>
            <a:off x="8370044" y="4703135"/>
            <a:ext cx="4223868" cy="2817320"/>
            <a:chOff x="8547201" y="2404121"/>
            <a:chExt cx="4223868" cy="2817320"/>
          </a:xfrm>
        </p:grpSpPr>
        <p:pic>
          <p:nvPicPr>
            <p:cNvPr id="28" name="Picture 27"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7201" y="2404121"/>
              <a:ext cx="4223868" cy="2817320"/>
            </a:xfrm>
            <a:prstGeom prst="rect">
              <a:avLst/>
            </a:prstGeom>
          </p:spPr>
        </p:pic>
        <p:sp>
          <p:nvSpPr>
            <p:cNvPr id="29" name="TextBox 28"/>
            <p:cNvSpPr txBox="1"/>
            <p:nvPr/>
          </p:nvSpPr>
          <p:spPr>
            <a:xfrm>
              <a:off x="9437753" y="3335713"/>
              <a:ext cx="2313326" cy="984885"/>
            </a:xfrm>
            <a:prstGeom prst="rect">
              <a:avLst/>
            </a:prstGeom>
            <a:noFill/>
          </p:spPr>
          <p:txBody>
            <a:bodyPr wrap="square" rtlCol="0">
              <a:spAutoFit/>
            </a:bodyPr>
            <a:lstStyle/>
            <a:p>
              <a:pPr lvl="0" algn="ctr"/>
              <a:r>
                <a:rPr lang="en-US" sz="4000" dirty="0" smtClean="0">
                  <a:solidFill>
                    <a:schemeClr val="bg2">
                      <a:lumMod val="50000"/>
                    </a:schemeClr>
                  </a:solidFill>
                </a:rPr>
                <a:t>Creativity</a:t>
              </a:r>
              <a:endParaRPr lang="en-US" sz="4000" dirty="0">
                <a:solidFill>
                  <a:schemeClr val="bg2">
                    <a:lumMod val="50000"/>
                  </a:schemeClr>
                </a:solidFill>
              </a:endParaRPr>
            </a:p>
            <a:p>
              <a:endParaRPr lang="en-US" dirty="0"/>
            </a:p>
          </p:txBody>
        </p:sp>
      </p:grpSp>
      <p:grpSp>
        <p:nvGrpSpPr>
          <p:cNvPr id="35" name="Group 34"/>
          <p:cNvGrpSpPr/>
          <p:nvPr/>
        </p:nvGrpSpPr>
        <p:grpSpPr>
          <a:xfrm>
            <a:off x="-211546" y="3324295"/>
            <a:ext cx="4223868" cy="2817320"/>
            <a:chOff x="2355323" y="3105856"/>
            <a:chExt cx="4223868" cy="2817320"/>
          </a:xfrm>
        </p:grpSpPr>
        <p:pic>
          <p:nvPicPr>
            <p:cNvPr id="32" name="Picture 31"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23" y="3105856"/>
              <a:ext cx="4223868" cy="2817320"/>
            </a:xfrm>
            <a:prstGeom prst="rect">
              <a:avLst/>
            </a:prstGeom>
          </p:spPr>
        </p:pic>
        <p:sp>
          <p:nvSpPr>
            <p:cNvPr id="34" name="TextBox 33"/>
            <p:cNvSpPr txBox="1"/>
            <p:nvPr/>
          </p:nvSpPr>
          <p:spPr>
            <a:xfrm>
              <a:off x="3316883" y="4042106"/>
              <a:ext cx="2300748" cy="707886"/>
            </a:xfrm>
            <a:prstGeom prst="rect">
              <a:avLst/>
            </a:prstGeom>
            <a:noFill/>
          </p:spPr>
          <p:txBody>
            <a:bodyPr wrap="square" rtlCol="0">
              <a:spAutoFit/>
            </a:bodyPr>
            <a:lstStyle/>
            <a:p>
              <a:pPr lvl="0" algn="ctr"/>
              <a:r>
                <a:rPr lang="en-US" sz="4000" dirty="0" smtClean="0">
                  <a:solidFill>
                    <a:schemeClr val="bg2">
                      <a:lumMod val="50000"/>
                    </a:schemeClr>
                  </a:solidFill>
                </a:rPr>
                <a:t>Attention</a:t>
              </a:r>
              <a:endParaRPr lang="en-US" sz="4000" dirty="0">
                <a:solidFill>
                  <a:schemeClr val="bg2">
                    <a:lumMod val="50000"/>
                  </a:schemeClr>
                </a:solidFill>
              </a:endParaRPr>
            </a:p>
          </p:txBody>
        </p:sp>
      </p:grpSp>
      <p:grpSp>
        <p:nvGrpSpPr>
          <p:cNvPr id="40" name="Group 39"/>
          <p:cNvGrpSpPr/>
          <p:nvPr/>
        </p:nvGrpSpPr>
        <p:grpSpPr>
          <a:xfrm>
            <a:off x="-1254143" y="1846629"/>
            <a:ext cx="4223868" cy="2817320"/>
            <a:chOff x="3571392" y="3076879"/>
            <a:chExt cx="4223868" cy="2817320"/>
          </a:xfrm>
        </p:grpSpPr>
        <p:pic>
          <p:nvPicPr>
            <p:cNvPr id="38" name="Picture 37"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392" y="3076879"/>
              <a:ext cx="4223868" cy="2817320"/>
            </a:xfrm>
            <a:prstGeom prst="rect">
              <a:avLst/>
            </a:prstGeom>
          </p:spPr>
        </p:pic>
        <p:sp>
          <p:nvSpPr>
            <p:cNvPr id="39" name="TextBox 38"/>
            <p:cNvSpPr txBox="1"/>
            <p:nvPr/>
          </p:nvSpPr>
          <p:spPr>
            <a:xfrm>
              <a:off x="4526663" y="3755328"/>
              <a:ext cx="2313326" cy="1600438"/>
            </a:xfrm>
            <a:prstGeom prst="rect">
              <a:avLst/>
            </a:prstGeom>
            <a:noFill/>
          </p:spPr>
          <p:txBody>
            <a:bodyPr wrap="square" rtlCol="0">
              <a:spAutoFit/>
            </a:bodyPr>
            <a:lstStyle/>
            <a:p>
              <a:pPr lvl="0" algn="ctr"/>
              <a:r>
                <a:rPr lang="en-US" sz="4000" dirty="0" smtClean="0">
                  <a:solidFill>
                    <a:schemeClr val="bg2">
                      <a:lumMod val="50000"/>
                    </a:schemeClr>
                  </a:solidFill>
                </a:rPr>
                <a:t>Better Memory</a:t>
              </a:r>
              <a:endParaRPr lang="en-US" sz="4000" dirty="0">
                <a:solidFill>
                  <a:schemeClr val="bg2">
                    <a:lumMod val="50000"/>
                  </a:schemeClr>
                </a:solidFill>
              </a:endParaRPr>
            </a:p>
            <a:p>
              <a:endParaRPr lang="en-US" dirty="0"/>
            </a:p>
          </p:txBody>
        </p:sp>
      </p:grpSp>
      <p:grpSp>
        <p:nvGrpSpPr>
          <p:cNvPr id="51" name="Group 50"/>
          <p:cNvGrpSpPr/>
          <p:nvPr/>
        </p:nvGrpSpPr>
        <p:grpSpPr>
          <a:xfrm>
            <a:off x="7169024" y="3311743"/>
            <a:ext cx="4223868" cy="2817320"/>
            <a:chOff x="570793" y="3465942"/>
            <a:chExt cx="4223868" cy="2817320"/>
          </a:xfrm>
        </p:grpSpPr>
        <p:pic>
          <p:nvPicPr>
            <p:cNvPr id="49" name="Picture 48"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93" y="3465942"/>
              <a:ext cx="4223868" cy="2817320"/>
            </a:xfrm>
            <a:prstGeom prst="rect">
              <a:avLst/>
            </a:prstGeom>
          </p:spPr>
        </p:pic>
        <p:sp>
          <p:nvSpPr>
            <p:cNvPr id="50" name="TextBox 49"/>
            <p:cNvSpPr txBox="1"/>
            <p:nvPr/>
          </p:nvSpPr>
          <p:spPr>
            <a:xfrm>
              <a:off x="1532353" y="4209312"/>
              <a:ext cx="2300748" cy="1323439"/>
            </a:xfrm>
            <a:prstGeom prst="rect">
              <a:avLst/>
            </a:prstGeom>
            <a:noFill/>
          </p:spPr>
          <p:txBody>
            <a:bodyPr wrap="square" rtlCol="0">
              <a:spAutoFit/>
            </a:bodyPr>
            <a:lstStyle/>
            <a:p>
              <a:pPr lvl="0" algn="ctr"/>
              <a:r>
                <a:rPr lang="en-US" sz="4000" dirty="0" smtClean="0">
                  <a:solidFill>
                    <a:schemeClr val="bg2">
                      <a:lumMod val="50000"/>
                    </a:schemeClr>
                  </a:solidFill>
                </a:rPr>
                <a:t>Weight Control</a:t>
              </a:r>
              <a:endParaRPr lang="en-US" sz="4000" dirty="0">
                <a:solidFill>
                  <a:schemeClr val="bg2">
                    <a:lumMod val="50000"/>
                  </a:schemeClr>
                </a:solidFill>
              </a:endParaRPr>
            </a:p>
          </p:txBody>
        </p:sp>
      </p:grpSp>
      <p:grpSp>
        <p:nvGrpSpPr>
          <p:cNvPr id="55" name="Group 54"/>
          <p:cNvGrpSpPr/>
          <p:nvPr/>
        </p:nvGrpSpPr>
        <p:grpSpPr>
          <a:xfrm>
            <a:off x="9577813" y="2813846"/>
            <a:ext cx="4223868" cy="2817320"/>
            <a:chOff x="-712910" y="4019993"/>
            <a:chExt cx="4223868" cy="2817320"/>
          </a:xfrm>
        </p:grpSpPr>
        <p:pic>
          <p:nvPicPr>
            <p:cNvPr id="53" name="Picture 52"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10" y="4019993"/>
              <a:ext cx="4223868" cy="2817320"/>
            </a:xfrm>
            <a:prstGeom prst="rect">
              <a:avLst/>
            </a:prstGeom>
          </p:spPr>
        </p:pic>
        <p:sp>
          <p:nvSpPr>
            <p:cNvPr id="54" name="TextBox 53"/>
            <p:cNvSpPr txBox="1"/>
            <p:nvPr/>
          </p:nvSpPr>
          <p:spPr>
            <a:xfrm>
              <a:off x="242975" y="4768249"/>
              <a:ext cx="2300748" cy="1323439"/>
            </a:xfrm>
            <a:prstGeom prst="rect">
              <a:avLst/>
            </a:prstGeom>
            <a:noFill/>
          </p:spPr>
          <p:txBody>
            <a:bodyPr wrap="square" rtlCol="0">
              <a:spAutoFit/>
            </a:bodyPr>
            <a:lstStyle/>
            <a:p>
              <a:pPr lvl="0" algn="ctr"/>
              <a:r>
                <a:rPr lang="en-US" sz="4000" dirty="0" smtClean="0">
                  <a:solidFill>
                    <a:schemeClr val="bg2">
                      <a:lumMod val="50000"/>
                    </a:schemeClr>
                  </a:solidFill>
                </a:rPr>
                <a:t>Decision Making</a:t>
              </a:r>
              <a:endParaRPr lang="en-US" sz="4000" dirty="0">
                <a:solidFill>
                  <a:schemeClr val="bg2">
                    <a:lumMod val="50000"/>
                  </a:schemeClr>
                </a:solidFill>
              </a:endParaRPr>
            </a:p>
          </p:txBody>
        </p:sp>
      </p:grpSp>
      <p:grpSp>
        <p:nvGrpSpPr>
          <p:cNvPr id="68" name="Group 67"/>
          <p:cNvGrpSpPr/>
          <p:nvPr/>
        </p:nvGrpSpPr>
        <p:grpSpPr>
          <a:xfrm>
            <a:off x="5039278" y="3232621"/>
            <a:ext cx="4223868" cy="2817320"/>
            <a:chOff x="6741177" y="885983"/>
            <a:chExt cx="4223868" cy="2817320"/>
          </a:xfrm>
        </p:grpSpPr>
        <p:pic>
          <p:nvPicPr>
            <p:cNvPr id="45" name="Picture 44"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177" y="885983"/>
              <a:ext cx="4223868" cy="2817320"/>
            </a:xfrm>
            <a:prstGeom prst="rect">
              <a:avLst/>
            </a:prstGeom>
          </p:spPr>
        </p:pic>
        <p:sp>
          <p:nvSpPr>
            <p:cNvPr id="46" name="TextBox 45"/>
            <p:cNvSpPr txBox="1"/>
            <p:nvPr/>
          </p:nvSpPr>
          <p:spPr>
            <a:xfrm>
              <a:off x="7313198" y="1520163"/>
              <a:ext cx="3026726" cy="1261884"/>
            </a:xfrm>
            <a:prstGeom prst="rect">
              <a:avLst/>
            </a:prstGeom>
            <a:noFill/>
          </p:spPr>
          <p:txBody>
            <a:bodyPr wrap="square" rtlCol="0">
              <a:spAutoFit/>
            </a:bodyPr>
            <a:lstStyle/>
            <a:p>
              <a:pPr lvl="0" algn="ctr"/>
              <a:r>
                <a:rPr lang="en-US" sz="3800" dirty="0" smtClean="0">
                  <a:solidFill>
                    <a:schemeClr val="bg2">
                      <a:lumMod val="50000"/>
                    </a:schemeClr>
                  </a:solidFill>
                </a:rPr>
                <a:t>Less</a:t>
              </a:r>
            </a:p>
            <a:p>
              <a:pPr lvl="0" algn="ctr"/>
              <a:r>
                <a:rPr lang="en-US" sz="3800" dirty="0" smtClean="0">
                  <a:solidFill>
                    <a:schemeClr val="bg2">
                      <a:lumMod val="50000"/>
                    </a:schemeClr>
                  </a:solidFill>
                </a:rPr>
                <a:t>Inflammation</a:t>
              </a:r>
              <a:endParaRPr lang="en-US" sz="3800" dirty="0">
                <a:solidFill>
                  <a:schemeClr val="bg2">
                    <a:lumMod val="50000"/>
                  </a:schemeClr>
                </a:solidFill>
              </a:endParaRPr>
            </a:p>
          </p:txBody>
        </p:sp>
      </p:grpSp>
      <p:grpSp>
        <p:nvGrpSpPr>
          <p:cNvPr id="56" name="Group 55"/>
          <p:cNvGrpSpPr/>
          <p:nvPr/>
        </p:nvGrpSpPr>
        <p:grpSpPr>
          <a:xfrm>
            <a:off x="-701249" y="4617458"/>
            <a:ext cx="4223868" cy="2817320"/>
            <a:chOff x="2355323" y="3105856"/>
            <a:chExt cx="4223868" cy="2817320"/>
          </a:xfrm>
        </p:grpSpPr>
        <p:pic>
          <p:nvPicPr>
            <p:cNvPr id="57" name="Picture 56"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23" y="3105856"/>
              <a:ext cx="4223868" cy="2817320"/>
            </a:xfrm>
            <a:prstGeom prst="rect">
              <a:avLst/>
            </a:prstGeom>
          </p:spPr>
        </p:pic>
        <p:sp>
          <p:nvSpPr>
            <p:cNvPr id="58" name="TextBox 57"/>
            <p:cNvSpPr txBox="1"/>
            <p:nvPr/>
          </p:nvSpPr>
          <p:spPr>
            <a:xfrm>
              <a:off x="3015029" y="3852796"/>
              <a:ext cx="2904455" cy="1323439"/>
            </a:xfrm>
            <a:prstGeom prst="rect">
              <a:avLst/>
            </a:prstGeom>
            <a:noFill/>
          </p:spPr>
          <p:txBody>
            <a:bodyPr wrap="square" rtlCol="0">
              <a:spAutoFit/>
            </a:bodyPr>
            <a:lstStyle/>
            <a:p>
              <a:pPr lvl="0" algn="ctr"/>
              <a:r>
                <a:rPr lang="en-US" sz="4000" dirty="0" smtClean="0">
                  <a:solidFill>
                    <a:schemeClr val="bg2">
                      <a:lumMod val="50000"/>
                    </a:schemeClr>
                  </a:solidFill>
                </a:rPr>
                <a:t>Physical Performance</a:t>
              </a:r>
              <a:endParaRPr lang="en-US" sz="4000" dirty="0">
                <a:solidFill>
                  <a:schemeClr val="bg2">
                    <a:lumMod val="50000"/>
                  </a:schemeClr>
                </a:solidFill>
              </a:endParaRPr>
            </a:p>
          </p:txBody>
        </p:sp>
      </p:grpSp>
      <p:grpSp>
        <p:nvGrpSpPr>
          <p:cNvPr id="66" name="Group 65"/>
          <p:cNvGrpSpPr/>
          <p:nvPr/>
        </p:nvGrpSpPr>
        <p:grpSpPr>
          <a:xfrm>
            <a:off x="2130963" y="4605941"/>
            <a:ext cx="4223868" cy="2817320"/>
            <a:chOff x="3516173" y="4783188"/>
            <a:chExt cx="4223868" cy="2817320"/>
          </a:xfrm>
        </p:grpSpPr>
        <p:pic>
          <p:nvPicPr>
            <p:cNvPr id="60" name="Picture 59"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173" y="4783188"/>
              <a:ext cx="4223868" cy="2817320"/>
            </a:xfrm>
            <a:prstGeom prst="rect">
              <a:avLst/>
            </a:prstGeom>
          </p:spPr>
        </p:pic>
        <p:sp>
          <p:nvSpPr>
            <p:cNvPr id="61" name="TextBox 60"/>
            <p:cNvSpPr txBox="1"/>
            <p:nvPr/>
          </p:nvSpPr>
          <p:spPr>
            <a:xfrm>
              <a:off x="4005076" y="5498539"/>
              <a:ext cx="3115411" cy="1261884"/>
            </a:xfrm>
            <a:prstGeom prst="rect">
              <a:avLst/>
            </a:prstGeom>
            <a:noFill/>
          </p:spPr>
          <p:txBody>
            <a:bodyPr wrap="square" rtlCol="0">
              <a:spAutoFit/>
            </a:bodyPr>
            <a:lstStyle/>
            <a:p>
              <a:pPr lvl="0" algn="ctr"/>
              <a:r>
                <a:rPr lang="en-US" sz="3800" dirty="0" smtClean="0">
                  <a:solidFill>
                    <a:schemeClr val="bg2">
                      <a:lumMod val="50000"/>
                    </a:schemeClr>
                  </a:solidFill>
                </a:rPr>
                <a:t>Stress Management</a:t>
              </a:r>
              <a:endParaRPr lang="en-US" sz="3800" dirty="0">
                <a:solidFill>
                  <a:schemeClr val="bg2">
                    <a:lumMod val="50000"/>
                  </a:schemeClr>
                </a:solidFill>
              </a:endParaRPr>
            </a:p>
          </p:txBody>
        </p:sp>
      </p:grpSp>
      <p:grpSp>
        <p:nvGrpSpPr>
          <p:cNvPr id="63" name="Group 62"/>
          <p:cNvGrpSpPr/>
          <p:nvPr/>
        </p:nvGrpSpPr>
        <p:grpSpPr>
          <a:xfrm>
            <a:off x="5318322" y="4788934"/>
            <a:ext cx="4223868" cy="2817320"/>
            <a:chOff x="2355323" y="3105856"/>
            <a:chExt cx="4223868" cy="2817320"/>
          </a:xfrm>
        </p:grpSpPr>
        <p:pic>
          <p:nvPicPr>
            <p:cNvPr id="64" name="Picture 63"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323" y="3105856"/>
              <a:ext cx="4223868" cy="2817320"/>
            </a:xfrm>
            <a:prstGeom prst="rect">
              <a:avLst/>
            </a:prstGeom>
          </p:spPr>
        </p:pic>
        <p:sp>
          <p:nvSpPr>
            <p:cNvPr id="65" name="TextBox 64"/>
            <p:cNvSpPr txBox="1"/>
            <p:nvPr/>
          </p:nvSpPr>
          <p:spPr>
            <a:xfrm>
              <a:off x="3316883" y="4042106"/>
              <a:ext cx="2300748" cy="707886"/>
            </a:xfrm>
            <a:prstGeom prst="rect">
              <a:avLst/>
            </a:prstGeom>
            <a:noFill/>
          </p:spPr>
          <p:txBody>
            <a:bodyPr wrap="square" rtlCol="0">
              <a:spAutoFit/>
            </a:bodyPr>
            <a:lstStyle/>
            <a:p>
              <a:pPr lvl="0" algn="ctr"/>
              <a:r>
                <a:rPr lang="en-US" sz="4000" dirty="0" smtClean="0">
                  <a:solidFill>
                    <a:schemeClr val="bg2">
                      <a:lumMod val="50000"/>
                    </a:schemeClr>
                  </a:solidFill>
                </a:rPr>
                <a:t>Energy</a:t>
              </a:r>
              <a:endParaRPr lang="en-US" sz="4000" dirty="0">
                <a:solidFill>
                  <a:schemeClr val="bg2">
                    <a:lumMod val="50000"/>
                  </a:schemeClr>
                </a:solidFill>
              </a:endParaRPr>
            </a:p>
          </p:txBody>
        </p:sp>
      </p:grpSp>
      <p:grpSp>
        <p:nvGrpSpPr>
          <p:cNvPr id="27" name="Group 26"/>
          <p:cNvGrpSpPr/>
          <p:nvPr/>
        </p:nvGrpSpPr>
        <p:grpSpPr>
          <a:xfrm>
            <a:off x="2396779" y="3255289"/>
            <a:ext cx="4223868" cy="2817320"/>
            <a:chOff x="2675527" y="1010836"/>
            <a:chExt cx="4223868" cy="2817320"/>
          </a:xfrm>
        </p:grpSpPr>
        <p:pic>
          <p:nvPicPr>
            <p:cNvPr id="25" name="Picture 24" descr="Pillow PNG Transparent Images | PNG Al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527" y="1010836"/>
              <a:ext cx="4223868" cy="2817320"/>
            </a:xfrm>
            <a:prstGeom prst="rect">
              <a:avLst/>
            </a:prstGeom>
          </p:spPr>
        </p:pic>
        <p:sp>
          <p:nvSpPr>
            <p:cNvPr id="26" name="TextBox 25"/>
            <p:cNvSpPr txBox="1"/>
            <p:nvPr/>
          </p:nvSpPr>
          <p:spPr>
            <a:xfrm>
              <a:off x="3642735" y="1626894"/>
              <a:ext cx="2300748" cy="1323439"/>
            </a:xfrm>
            <a:prstGeom prst="rect">
              <a:avLst/>
            </a:prstGeom>
            <a:noFill/>
          </p:spPr>
          <p:txBody>
            <a:bodyPr wrap="square" rtlCol="0">
              <a:spAutoFit/>
            </a:bodyPr>
            <a:lstStyle/>
            <a:p>
              <a:pPr lvl="0" algn="ctr"/>
              <a:r>
                <a:rPr lang="en-US" sz="4000" dirty="0" smtClean="0">
                  <a:solidFill>
                    <a:schemeClr val="bg2">
                      <a:lumMod val="50000"/>
                    </a:schemeClr>
                  </a:solidFill>
                </a:rPr>
                <a:t>Heart Health</a:t>
              </a:r>
              <a:endParaRPr lang="en-US" sz="4000" dirty="0">
                <a:solidFill>
                  <a:schemeClr val="bg2">
                    <a:lumMod val="50000"/>
                  </a:schemeClr>
                </a:solidFill>
              </a:endParaRPr>
            </a:p>
          </p:txBody>
        </p:sp>
      </p:grpSp>
      <p:sp>
        <p:nvSpPr>
          <p:cNvPr id="6" name="TextBox 5"/>
          <p:cNvSpPr txBox="1"/>
          <p:nvPr/>
        </p:nvSpPr>
        <p:spPr>
          <a:xfrm>
            <a:off x="1060172" y="2252139"/>
            <a:ext cx="10332720" cy="1323439"/>
          </a:xfrm>
          <a:prstGeom prst="rect">
            <a:avLst/>
          </a:prstGeom>
          <a:noFill/>
        </p:spPr>
        <p:txBody>
          <a:bodyPr wrap="square" rtlCol="0">
            <a:spAutoFit/>
          </a:bodyPr>
          <a:lstStyle/>
          <a:p>
            <a:pPr algn="ctr"/>
            <a:r>
              <a:rPr lang="en-US" sz="8000" b="1" dirty="0" smtClean="0">
                <a:ln>
                  <a:solidFill>
                    <a:schemeClr val="tx1"/>
                  </a:solidFill>
                </a:ln>
                <a:solidFill>
                  <a:srgbClr val="FF837D"/>
                </a:solidFill>
                <a:latin typeface="Calibri" panose="020F0502020204030204" pitchFamily="34" charset="0"/>
                <a:cs typeface="Calibri" panose="020F0502020204030204" pitchFamily="34" charset="0"/>
              </a:rPr>
              <a:t>SLEEP IS VALUABLE</a:t>
            </a:r>
            <a:endParaRPr lang="en-US" sz="8000" b="1" dirty="0">
              <a:ln>
                <a:solidFill>
                  <a:schemeClr val="tx1"/>
                </a:solidFill>
              </a:ln>
              <a:solidFill>
                <a:srgbClr val="FF83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9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1000"/>
                                        <p:tgtEl>
                                          <p:spTgt spid="66"/>
                                        </p:tgtEl>
                                      </p:cBhvr>
                                    </p:animEffect>
                                    <p:anim calcmode="lin" valueType="num">
                                      <p:cBhvr>
                                        <p:cTn id="71" dur="1000" fill="hold"/>
                                        <p:tgtEl>
                                          <p:spTgt spid="66"/>
                                        </p:tgtEl>
                                        <p:attrNameLst>
                                          <p:attrName>ppt_x</p:attrName>
                                        </p:attrNameLst>
                                      </p:cBhvr>
                                      <p:tavLst>
                                        <p:tav tm="0">
                                          <p:val>
                                            <p:strVal val="#ppt_x"/>
                                          </p:val>
                                        </p:tav>
                                        <p:tav tm="100000">
                                          <p:val>
                                            <p:strVal val="#ppt_x"/>
                                          </p:val>
                                        </p:tav>
                                      </p:tavLst>
                                    </p:anim>
                                    <p:anim calcmode="lin" valueType="num">
                                      <p:cBhvr>
                                        <p:cTn id="7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1000"/>
                                        <p:tgtEl>
                                          <p:spTgt spid="63"/>
                                        </p:tgtEl>
                                      </p:cBhvr>
                                    </p:animEffect>
                                    <p:anim calcmode="lin" valueType="num">
                                      <p:cBhvr>
                                        <p:cTn id="85" dur="1000" fill="hold"/>
                                        <p:tgtEl>
                                          <p:spTgt spid="63"/>
                                        </p:tgtEl>
                                        <p:attrNameLst>
                                          <p:attrName>ppt_x</p:attrName>
                                        </p:attrNameLst>
                                      </p:cBhvr>
                                      <p:tavLst>
                                        <p:tav tm="0">
                                          <p:val>
                                            <p:strVal val="#ppt_x"/>
                                          </p:val>
                                        </p:tav>
                                        <p:tav tm="100000">
                                          <p:val>
                                            <p:strVal val="#ppt_x"/>
                                          </p:val>
                                        </p:tav>
                                      </p:tavLst>
                                    </p:anim>
                                    <p:anim calcmode="lin" valueType="num">
                                      <p:cBhvr>
                                        <p:cTn id="8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195943"/>
            <a:ext cx="12090399" cy="6466114"/>
          </a:xfrm>
          <a:prstGeom prst="rect">
            <a:avLst/>
          </a:prstGeom>
          <a:ln w="228600" cap="sq" cmpd="thickThin">
            <a:solidFill>
              <a:schemeClr val="bg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33099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385" t="3372" r="1281" b="3196"/>
          <a:stretch/>
        </p:blipFill>
        <p:spPr>
          <a:xfrm>
            <a:off x="872359" y="1418897"/>
            <a:ext cx="10426262" cy="4740166"/>
          </a:xfrm>
          <a:prstGeom prst="rect">
            <a:avLst/>
          </a:prstGeom>
        </p:spPr>
      </p:pic>
      <p:sp>
        <p:nvSpPr>
          <p:cNvPr id="4" name="TextBox 3"/>
          <p:cNvSpPr txBox="1"/>
          <p:nvPr/>
        </p:nvSpPr>
        <p:spPr>
          <a:xfrm>
            <a:off x="2542478" y="200722"/>
            <a:ext cx="7551878" cy="1107996"/>
          </a:xfrm>
          <a:prstGeom prst="rect">
            <a:avLst/>
          </a:prstGeom>
          <a:noFill/>
        </p:spPr>
        <p:txBody>
          <a:bodyPr wrap="square" rtlCol="0">
            <a:spAutoFit/>
          </a:bodyPr>
          <a:lstStyle/>
          <a:p>
            <a:pPr algn="ctr"/>
            <a:r>
              <a:rPr lang="en-US" sz="6600" b="1" dirty="0" smtClean="0"/>
              <a:t>Is this a problem?</a:t>
            </a:r>
            <a:endParaRPr lang="en-US" sz="6600" b="1" dirty="0"/>
          </a:p>
        </p:txBody>
      </p:sp>
      <p:sp>
        <p:nvSpPr>
          <p:cNvPr id="5" name="TextBox 4"/>
          <p:cNvSpPr txBox="1"/>
          <p:nvPr/>
        </p:nvSpPr>
        <p:spPr>
          <a:xfrm>
            <a:off x="902525" y="6257891"/>
            <a:ext cx="10331532" cy="523220"/>
          </a:xfrm>
          <a:prstGeom prst="rect">
            <a:avLst/>
          </a:prstGeom>
          <a:noFill/>
        </p:spPr>
        <p:txBody>
          <a:bodyPr wrap="square" rtlCol="0">
            <a:spAutoFit/>
          </a:bodyPr>
          <a:lstStyle/>
          <a:p>
            <a:pPr algn="ctr"/>
            <a:r>
              <a:rPr lang="en-US" sz="2800" dirty="0" smtClean="0"/>
              <a:t>Any YES on the list scores you a talk with your doc!</a:t>
            </a:r>
            <a:endParaRPr lang="en-US" sz="2800" dirty="0"/>
          </a:p>
        </p:txBody>
      </p:sp>
    </p:spTree>
    <p:extLst>
      <p:ext uri="{BB962C8B-B14F-4D97-AF65-F5344CB8AC3E}">
        <p14:creationId xmlns:p14="http://schemas.microsoft.com/office/powerpoint/2010/main" val="114925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348"/>
          <a:stretch/>
        </p:blipFill>
        <p:spPr>
          <a:xfrm>
            <a:off x="153057" y="382313"/>
            <a:ext cx="6210300" cy="6176142"/>
          </a:xfrm>
          <a:prstGeom prst="rect">
            <a:avLst/>
          </a:prstGeom>
        </p:spPr>
      </p:pic>
      <p:pic>
        <p:nvPicPr>
          <p:cNvPr id="3" name="Picture 2"/>
          <p:cNvPicPr>
            <a:picLocks noChangeAspect="1"/>
          </p:cNvPicPr>
          <p:nvPr/>
        </p:nvPicPr>
        <p:blipFill>
          <a:blip r:embed="rId4"/>
          <a:stretch>
            <a:fillRect/>
          </a:stretch>
        </p:blipFill>
        <p:spPr>
          <a:xfrm>
            <a:off x="5984113" y="302369"/>
            <a:ext cx="6207887" cy="6555631"/>
          </a:xfrm>
          <a:prstGeom prst="rect">
            <a:avLst/>
          </a:prstGeom>
        </p:spPr>
      </p:pic>
    </p:spTree>
    <p:extLst>
      <p:ext uri="{BB962C8B-B14F-4D97-AF65-F5344CB8AC3E}">
        <p14:creationId xmlns:p14="http://schemas.microsoft.com/office/powerpoint/2010/main" val="3362198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209" y="294290"/>
            <a:ext cx="11663710" cy="6358758"/>
          </a:xfrm>
          <a:prstGeom prst="rect">
            <a:avLst/>
          </a:prstGeom>
        </p:spPr>
      </p:pic>
    </p:spTree>
    <p:extLst>
      <p:ext uri="{BB962C8B-B14F-4D97-AF65-F5344CB8AC3E}">
        <p14:creationId xmlns:p14="http://schemas.microsoft.com/office/powerpoint/2010/main" val="920764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7986" r="14743" b="29218"/>
          <a:stretch/>
        </p:blipFill>
        <p:spPr>
          <a:xfrm>
            <a:off x="538842" y="1012371"/>
            <a:ext cx="5282530" cy="574765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401" t="3366" r="2998" b="11397"/>
          <a:stretch/>
        </p:blipFill>
        <p:spPr>
          <a:xfrm>
            <a:off x="6139541" y="1012371"/>
            <a:ext cx="5437415" cy="5845629"/>
          </a:xfrm>
          <a:prstGeom prst="rect">
            <a:avLst/>
          </a:prstGeom>
        </p:spPr>
      </p:pic>
      <p:sp>
        <p:nvSpPr>
          <p:cNvPr id="4" name="TextBox 3"/>
          <p:cNvSpPr txBox="1"/>
          <p:nvPr/>
        </p:nvSpPr>
        <p:spPr>
          <a:xfrm>
            <a:off x="2542478" y="21103"/>
            <a:ext cx="7551878" cy="1107996"/>
          </a:xfrm>
          <a:prstGeom prst="rect">
            <a:avLst/>
          </a:prstGeom>
          <a:noFill/>
        </p:spPr>
        <p:txBody>
          <a:bodyPr wrap="square" rtlCol="0">
            <a:spAutoFit/>
          </a:bodyPr>
          <a:lstStyle/>
          <a:p>
            <a:pPr algn="ctr"/>
            <a:r>
              <a:rPr lang="en-US" sz="6600" b="1" dirty="0" smtClean="0">
                <a:solidFill>
                  <a:schemeClr val="bg2">
                    <a:lumMod val="75000"/>
                  </a:schemeClr>
                </a:solidFill>
              </a:rPr>
              <a:t>Sleep Journal</a:t>
            </a:r>
            <a:endParaRPr lang="en-US" sz="6600" b="1" dirty="0">
              <a:solidFill>
                <a:schemeClr val="bg2">
                  <a:lumMod val="75000"/>
                </a:schemeClr>
              </a:solidFill>
            </a:endParaRPr>
          </a:p>
        </p:txBody>
      </p:sp>
    </p:spTree>
    <p:extLst>
      <p:ext uri="{BB962C8B-B14F-4D97-AF65-F5344CB8AC3E}">
        <p14:creationId xmlns:p14="http://schemas.microsoft.com/office/powerpoint/2010/main" val="2478027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3" name="Picture 2" descr="Iphone X Icon Flat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0"/>
            <a:ext cx="6781800" cy="6898728"/>
          </a:xfrm>
          <a:prstGeom prst="rect">
            <a:avLst/>
          </a:prstGeom>
        </p:spPr>
      </p:pic>
      <p:grpSp>
        <p:nvGrpSpPr>
          <p:cNvPr id="9" name="Group 8"/>
          <p:cNvGrpSpPr/>
          <p:nvPr/>
        </p:nvGrpSpPr>
        <p:grpSpPr>
          <a:xfrm>
            <a:off x="4507805" y="1099706"/>
            <a:ext cx="2496206" cy="4273821"/>
            <a:chOff x="4532586" y="1093076"/>
            <a:chExt cx="2496206" cy="4273821"/>
          </a:xfrm>
        </p:grpSpPr>
        <p:pic>
          <p:nvPicPr>
            <p:cNvPr id="4" name="Picture 3" descr="Headspace (company)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586" y="1534511"/>
              <a:ext cx="2496206" cy="2496206"/>
            </a:xfrm>
            <a:prstGeom prst="rect">
              <a:avLst/>
            </a:prstGeom>
          </p:spPr>
        </p:pic>
        <p:sp>
          <p:nvSpPr>
            <p:cNvPr id="7" name="TextBox 6"/>
            <p:cNvSpPr txBox="1"/>
            <p:nvPr/>
          </p:nvSpPr>
          <p:spPr>
            <a:xfrm>
              <a:off x="4662651" y="1093076"/>
              <a:ext cx="2236076" cy="584775"/>
            </a:xfrm>
            <a:prstGeom prst="rect">
              <a:avLst/>
            </a:prstGeom>
            <a:noFill/>
          </p:spPr>
          <p:txBody>
            <a:bodyPr wrap="square" rtlCol="0">
              <a:spAutoFit/>
            </a:bodyPr>
            <a:lstStyle/>
            <a:p>
              <a:pPr algn="ctr"/>
              <a:r>
                <a:rPr lang="en-US" sz="3200" dirty="0" smtClean="0"/>
                <a:t>HEADSPACE</a:t>
              </a:r>
              <a:endParaRPr lang="en-US" sz="3200" dirty="0"/>
            </a:p>
          </p:txBody>
        </p:sp>
        <p:sp>
          <p:nvSpPr>
            <p:cNvPr id="8" name="TextBox 7"/>
            <p:cNvSpPr txBox="1"/>
            <p:nvPr/>
          </p:nvSpPr>
          <p:spPr>
            <a:xfrm>
              <a:off x="4653026" y="4289679"/>
              <a:ext cx="2236076" cy="1077218"/>
            </a:xfrm>
            <a:prstGeom prst="rect">
              <a:avLst/>
            </a:prstGeom>
            <a:noFill/>
          </p:spPr>
          <p:txBody>
            <a:bodyPr wrap="square" rtlCol="0">
              <a:spAutoFit/>
            </a:bodyPr>
            <a:lstStyle/>
            <a:p>
              <a:pPr algn="ctr"/>
              <a:r>
                <a:rPr lang="en-US" sz="3200" dirty="0" smtClean="0"/>
                <a:t>Learn meditation</a:t>
              </a:r>
              <a:endParaRPr lang="en-US" sz="3200" dirty="0"/>
            </a:p>
          </p:txBody>
        </p:sp>
      </p:grpSp>
      <p:sp>
        <p:nvSpPr>
          <p:cNvPr id="10" name="TextBox 9"/>
          <p:cNvSpPr txBox="1"/>
          <p:nvPr/>
        </p:nvSpPr>
        <p:spPr>
          <a:xfrm>
            <a:off x="4565554" y="1482291"/>
            <a:ext cx="2404125" cy="2585323"/>
          </a:xfrm>
          <a:prstGeom prst="rect">
            <a:avLst/>
          </a:prstGeom>
          <a:noFill/>
        </p:spPr>
        <p:txBody>
          <a:bodyPr wrap="square" rtlCol="0">
            <a:spAutoFit/>
          </a:bodyPr>
          <a:lstStyle/>
          <a:p>
            <a:pPr algn="ctr"/>
            <a:endParaRPr lang="en-US" sz="5400" smtClean="0">
              <a:solidFill>
                <a:srgbClr val="F27C77"/>
              </a:solidFill>
              <a:latin typeface="HP Simplified" panose="020B0604020204020204" pitchFamily="34" charset="0"/>
            </a:endParaRPr>
          </a:p>
          <a:p>
            <a:pPr algn="ctr"/>
            <a:r>
              <a:rPr lang="en-US" sz="5400" smtClean="0">
                <a:solidFill>
                  <a:srgbClr val="F27C77"/>
                </a:solidFill>
                <a:latin typeface="HP Simplified" panose="020B0604020204020204" pitchFamily="34" charset="0"/>
              </a:rPr>
              <a:t>SLEEP </a:t>
            </a:r>
            <a:endParaRPr lang="en-US" sz="5400" dirty="0" smtClean="0">
              <a:solidFill>
                <a:srgbClr val="F27C77"/>
              </a:solidFill>
              <a:latin typeface="HP Simplified" panose="020B0604020204020204" pitchFamily="34" charset="0"/>
            </a:endParaRPr>
          </a:p>
          <a:p>
            <a:pPr algn="ctr"/>
            <a:r>
              <a:rPr lang="en-US" sz="5400" dirty="0" smtClean="0">
                <a:solidFill>
                  <a:srgbClr val="F27C77"/>
                </a:solidFill>
                <a:latin typeface="HP Simplified" panose="020B0604020204020204" pitchFamily="34" charset="0"/>
              </a:rPr>
              <a:t>APPS</a:t>
            </a:r>
            <a:endParaRPr lang="en-US" sz="5400" dirty="0">
              <a:solidFill>
                <a:srgbClr val="F27C77"/>
              </a:solidFill>
              <a:latin typeface="HP Simplified" panose="020B0604020204020204" pitchFamily="34" charset="0"/>
            </a:endParaRPr>
          </a:p>
        </p:txBody>
      </p:sp>
      <p:grpSp>
        <p:nvGrpSpPr>
          <p:cNvPr id="11" name="Group 10"/>
          <p:cNvGrpSpPr/>
          <p:nvPr/>
        </p:nvGrpSpPr>
        <p:grpSpPr>
          <a:xfrm>
            <a:off x="4599886" y="1090135"/>
            <a:ext cx="2369793" cy="4818473"/>
            <a:chOff x="4195081" y="529390"/>
            <a:chExt cx="2369793" cy="4818473"/>
          </a:xfrm>
        </p:grpSpPr>
        <p:grpSp>
          <p:nvGrpSpPr>
            <p:cNvPr id="12" name="Group 11"/>
            <p:cNvGrpSpPr/>
            <p:nvPr/>
          </p:nvGrpSpPr>
          <p:grpSpPr>
            <a:xfrm>
              <a:off x="4195081" y="529390"/>
              <a:ext cx="2369793" cy="4818473"/>
              <a:chOff x="4653026" y="1093076"/>
              <a:chExt cx="2245701" cy="4741038"/>
            </a:xfrm>
          </p:grpSpPr>
          <p:sp>
            <p:nvSpPr>
              <p:cNvPr id="14" name="TextBox 13"/>
              <p:cNvSpPr txBox="1"/>
              <p:nvPr/>
            </p:nvSpPr>
            <p:spPr>
              <a:xfrm>
                <a:off x="4662651" y="1093076"/>
                <a:ext cx="2236076" cy="584775"/>
              </a:xfrm>
              <a:prstGeom prst="rect">
                <a:avLst/>
              </a:prstGeom>
              <a:noFill/>
            </p:spPr>
            <p:txBody>
              <a:bodyPr wrap="square" rtlCol="0">
                <a:spAutoFit/>
              </a:bodyPr>
              <a:lstStyle/>
              <a:p>
                <a:pPr algn="ctr"/>
                <a:r>
                  <a:rPr lang="en-US" sz="3200" dirty="0" err="1" smtClean="0"/>
                  <a:t>PZIZZ</a:t>
                </a:r>
                <a:endParaRPr lang="en-US" sz="3200" dirty="0"/>
              </a:p>
            </p:txBody>
          </p:sp>
          <p:sp>
            <p:nvSpPr>
              <p:cNvPr id="15" name="TextBox 14"/>
              <p:cNvSpPr txBox="1"/>
              <p:nvPr/>
            </p:nvSpPr>
            <p:spPr>
              <a:xfrm>
                <a:off x="4653026" y="4289679"/>
                <a:ext cx="2236076" cy="1544435"/>
              </a:xfrm>
              <a:prstGeom prst="rect">
                <a:avLst/>
              </a:prstGeom>
              <a:noFill/>
            </p:spPr>
            <p:txBody>
              <a:bodyPr wrap="square" rtlCol="0">
                <a:spAutoFit/>
              </a:bodyPr>
              <a:lstStyle/>
              <a:p>
                <a:pPr algn="ctr"/>
                <a:r>
                  <a:rPr lang="en-US" sz="3200" dirty="0" smtClean="0"/>
                  <a:t>Music, voice, and sound effects</a:t>
                </a:r>
                <a:endParaRPr lang="en-US" sz="3200" dirty="0"/>
              </a:p>
            </p:txBody>
          </p:sp>
        </p:grpSp>
        <p:pic>
          <p:nvPicPr>
            <p:cNvPr id="13" name="Picture 2" descr="https://appslibraryproduks.blob.core.windows.net/prod/images/App_Icon_120x120.original.png?anchor=center&amp;mode=crop&amp;width=120&amp;height=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19" y="1370863"/>
              <a:ext cx="1751318" cy="1751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565554" y="1073601"/>
            <a:ext cx="2369793" cy="4326031"/>
            <a:chOff x="7617128" y="529390"/>
            <a:chExt cx="2369793" cy="4326031"/>
          </a:xfrm>
        </p:grpSpPr>
        <p:grpSp>
          <p:nvGrpSpPr>
            <p:cNvPr id="17" name="Group 16"/>
            <p:cNvGrpSpPr/>
            <p:nvPr/>
          </p:nvGrpSpPr>
          <p:grpSpPr>
            <a:xfrm>
              <a:off x="7617128" y="529390"/>
              <a:ext cx="2369793" cy="4326031"/>
              <a:chOff x="4653026" y="1093076"/>
              <a:chExt cx="2245701" cy="4256510"/>
            </a:xfrm>
          </p:grpSpPr>
          <p:sp>
            <p:nvSpPr>
              <p:cNvPr id="19" name="TextBox 18"/>
              <p:cNvSpPr txBox="1"/>
              <p:nvPr/>
            </p:nvSpPr>
            <p:spPr>
              <a:xfrm>
                <a:off x="4662651" y="1093076"/>
                <a:ext cx="2236076" cy="584775"/>
              </a:xfrm>
              <a:prstGeom prst="rect">
                <a:avLst/>
              </a:prstGeom>
              <a:noFill/>
            </p:spPr>
            <p:txBody>
              <a:bodyPr wrap="square" rtlCol="0">
                <a:spAutoFit/>
              </a:bodyPr>
              <a:lstStyle/>
              <a:p>
                <a:pPr algn="ctr"/>
                <a:r>
                  <a:rPr lang="en-US" sz="3200" dirty="0" err="1" smtClean="0"/>
                  <a:t>NOSILI</a:t>
                </a:r>
                <a:endParaRPr lang="en-US" sz="3200" dirty="0"/>
              </a:p>
            </p:txBody>
          </p:sp>
          <p:sp>
            <p:nvSpPr>
              <p:cNvPr id="20" name="TextBox 19"/>
              <p:cNvSpPr txBox="1"/>
              <p:nvPr/>
            </p:nvSpPr>
            <p:spPr>
              <a:xfrm>
                <a:off x="4653026" y="4289679"/>
                <a:ext cx="2236076" cy="1059907"/>
              </a:xfrm>
              <a:prstGeom prst="rect">
                <a:avLst/>
              </a:prstGeom>
              <a:noFill/>
            </p:spPr>
            <p:txBody>
              <a:bodyPr wrap="square" rtlCol="0">
                <a:spAutoFit/>
              </a:bodyPr>
              <a:lstStyle/>
              <a:p>
                <a:pPr algn="ctr"/>
                <a:r>
                  <a:rPr lang="en-US" sz="3200" dirty="0" smtClean="0"/>
                  <a:t>Background sounds</a:t>
                </a:r>
                <a:endParaRPr lang="en-US" sz="3200" dirty="0"/>
              </a:p>
            </p:txBody>
          </p:sp>
        </p:grpSp>
        <p:pic>
          <p:nvPicPr>
            <p:cNvPr id="18" name="Picture 17"/>
            <p:cNvPicPr>
              <a:picLocks noChangeAspect="1"/>
            </p:cNvPicPr>
            <p:nvPr/>
          </p:nvPicPr>
          <p:blipFill>
            <a:blip r:embed="rId6"/>
            <a:stretch>
              <a:fillRect/>
            </a:stretch>
          </p:blipFill>
          <p:spPr>
            <a:xfrm>
              <a:off x="7891424" y="1370863"/>
              <a:ext cx="1831357" cy="1831357"/>
            </a:xfrm>
            <a:prstGeom prst="rect">
              <a:avLst/>
            </a:prstGeom>
          </p:spPr>
        </p:pic>
      </p:grpSp>
      <p:grpSp>
        <p:nvGrpSpPr>
          <p:cNvPr id="21" name="Group 20"/>
          <p:cNvGrpSpPr/>
          <p:nvPr/>
        </p:nvGrpSpPr>
        <p:grpSpPr>
          <a:xfrm>
            <a:off x="4592345" y="1047496"/>
            <a:ext cx="2369793" cy="4326031"/>
            <a:chOff x="7617128" y="529390"/>
            <a:chExt cx="2369793" cy="4326031"/>
          </a:xfrm>
        </p:grpSpPr>
        <p:grpSp>
          <p:nvGrpSpPr>
            <p:cNvPr id="22" name="Group 21"/>
            <p:cNvGrpSpPr/>
            <p:nvPr/>
          </p:nvGrpSpPr>
          <p:grpSpPr>
            <a:xfrm>
              <a:off x="7617128" y="529390"/>
              <a:ext cx="2369793" cy="4326031"/>
              <a:chOff x="4653026" y="1093076"/>
              <a:chExt cx="2245701" cy="4256510"/>
            </a:xfrm>
          </p:grpSpPr>
          <p:sp>
            <p:nvSpPr>
              <p:cNvPr id="24" name="TextBox 23"/>
              <p:cNvSpPr txBox="1"/>
              <p:nvPr/>
            </p:nvSpPr>
            <p:spPr>
              <a:xfrm>
                <a:off x="4662651" y="1093076"/>
                <a:ext cx="2236076" cy="584775"/>
              </a:xfrm>
              <a:prstGeom prst="rect">
                <a:avLst/>
              </a:prstGeom>
              <a:noFill/>
            </p:spPr>
            <p:txBody>
              <a:bodyPr wrap="square" rtlCol="0">
                <a:spAutoFit/>
              </a:bodyPr>
              <a:lstStyle/>
              <a:p>
                <a:pPr algn="ctr"/>
                <a:r>
                  <a:rPr lang="en-US" sz="3200" dirty="0" smtClean="0"/>
                  <a:t>SLUMBER</a:t>
                </a:r>
                <a:endParaRPr lang="en-US" sz="3200" dirty="0"/>
              </a:p>
            </p:txBody>
          </p:sp>
          <p:sp>
            <p:nvSpPr>
              <p:cNvPr id="25" name="TextBox 24"/>
              <p:cNvSpPr txBox="1"/>
              <p:nvPr/>
            </p:nvSpPr>
            <p:spPr>
              <a:xfrm>
                <a:off x="4653026" y="4289679"/>
                <a:ext cx="2236076" cy="1059907"/>
              </a:xfrm>
              <a:prstGeom prst="rect">
                <a:avLst/>
              </a:prstGeom>
              <a:noFill/>
            </p:spPr>
            <p:txBody>
              <a:bodyPr wrap="square" rtlCol="0">
                <a:spAutoFit/>
              </a:bodyPr>
              <a:lstStyle/>
              <a:p>
                <a:pPr algn="ctr"/>
                <a:r>
                  <a:rPr lang="en-US" sz="3200" dirty="0" smtClean="0"/>
                  <a:t>Bedtime stories</a:t>
                </a:r>
                <a:endParaRPr lang="en-US" sz="3200" dirty="0"/>
              </a:p>
            </p:txBody>
          </p:sp>
        </p:grpSp>
        <p:pic>
          <p:nvPicPr>
            <p:cNvPr id="23" name="Picture 22"/>
            <p:cNvPicPr>
              <a:picLocks noChangeAspect="1"/>
            </p:cNvPicPr>
            <p:nvPr/>
          </p:nvPicPr>
          <p:blipFill>
            <a:blip r:embed="rId7"/>
            <a:stretch>
              <a:fillRect/>
            </a:stretch>
          </p:blipFill>
          <p:spPr>
            <a:xfrm>
              <a:off x="7905811" y="1530417"/>
              <a:ext cx="1741848" cy="1741848"/>
            </a:xfrm>
            <a:prstGeom prst="rect">
              <a:avLst/>
            </a:prstGeom>
          </p:spPr>
        </p:pic>
      </p:grpSp>
      <p:grpSp>
        <p:nvGrpSpPr>
          <p:cNvPr id="26" name="Group 25"/>
          <p:cNvGrpSpPr/>
          <p:nvPr/>
        </p:nvGrpSpPr>
        <p:grpSpPr>
          <a:xfrm>
            <a:off x="4575711" y="1002653"/>
            <a:ext cx="2369793" cy="3833588"/>
            <a:chOff x="467162" y="529390"/>
            <a:chExt cx="2369793" cy="3833588"/>
          </a:xfrm>
        </p:grpSpPr>
        <p:grpSp>
          <p:nvGrpSpPr>
            <p:cNvPr id="27" name="Group 26"/>
            <p:cNvGrpSpPr/>
            <p:nvPr/>
          </p:nvGrpSpPr>
          <p:grpSpPr>
            <a:xfrm>
              <a:off x="467162" y="529390"/>
              <a:ext cx="2369793" cy="3833588"/>
              <a:chOff x="4653026" y="1093076"/>
              <a:chExt cx="2245701" cy="3771981"/>
            </a:xfrm>
          </p:grpSpPr>
          <p:sp>
            <p:nvSpPr>
              <p:cNvPr id="29" name="TextBox 28"/>
              <p:cNvSpPr txBox="1"/>
              <p:nvPr/>
            </p:nvSpPr>
            <p:spPr>
              <a:xfrm>
                <a:off x="4662651" y="1093076"/>
                <a:ext cx="2236076" cy="584775"/>
              </a:xfrm>
              <a:prstGeom prst="rect">
                <a:avLst/>
              </a:prstGeom>
              <a:noFill/>
            </p:spPr>
            <p:txBody>
              <a:bodyPr wrap="square" rtlCol="0">
                <a:spAutoFit/>
              </a:bodyPr>
              <a:lstStyle/>
              <a:p>
                <a:pPr algn="ctr"/>
                <a:r>
                  <a:rPr lang="en-US" sz="3200" dirty="0" smtClean="0"/>
                  <a:t>SLEEP CYCLE</a:t>
                </a:r>
                <a:endParaRPr lang="en-US" sz="3200" dirty="0"/>
              </a:p>
            </p:txBody>
          </p:sp>
          <p:sp>
            <p:nvSpPr>
              <p:cNvPr id="30" name="TextBox 29"/>
              <p:cNvSpPr txBox="1"/>
              <p:nvPr/>
            </p:nvSpPr>
            <p:spPr>
              <a:xfrm>
                <a:off x="4653026" y="4289679"/>
                <a:ext cx="2236076" cy="575378"/>
              </a:xfrm>
              <a:prstGeom prst="rect">
                <a:avLst/>
              </a:prstGeom>
              <a:noFill/>
            </p:spPr>
            <p:txBody>
              <a:bodyPr wrap="square" rtlCol="0">
                <a:spAutoFit/>
              </a:bodyPr>
              <a:lstStyle/>
              <a:p>
                <a:pPr algn="ctr"/>
                <a:r>
                  <a:rPr lang="en-US" sz="3200" dirty="0" smtClean="0"/>
                  <a:t>Tracker</a:t>
                </a:r>
                <a:endParaRPr lang="en-US" sz="3200" dirty="0"/>
              </a:p>
            </p:txBody>
          </p:sp>
        </p:grpSp>
        <p:pic>
          <p:nvPicPr>
            <p:cNvPr id="28" name="Picture 27"/>
            <p:cNvPicPr>
              <a:picLocks noChangeAspect="1"/>
            </p:cNvPicPr>
            <p:nvPr/>
          </p:nvPicPr>
          <p:blipFill>
            <a:blip r:embed="rId8"/>
            <a:stretch>
              <a:fillRect/>
            </a:stretch>
          </p:blipFill>
          <p:spPr>
            <a:xfrm>
              <a:off x="749559" y="1530417"/>
              <a:ext cx="1798107" cy="1798107"/>
            </a:xfrm>
            <a:prstGeom prst="rect">
              <a:avLst/>
            </a:prstGeom>
          </p:spPr>
        </p:pic>
      </p:grpSp>
    </p:spTree>
    <p:extLst>
      <p:ext uri="{BB962C8B-B14F-4D97-AF65-F5344CB8AC3E}">
        <p14:creationId xmlns:p14="http://schemas.microsoft.com/office/powerpoint/2010/main" val="9590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2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right)">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22" presetClass="entr" presetSubtype="2"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22" presetClass="entr" presetSubtype="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000">
              <a:srgbClr val="FDE9E9"/>
            </a:gs>
            <a:gs pos="42000">
              <a:srgbClr val="FABDBD"/>
            </a:gs>
            <a:gs pos="73000">
              <a:srgbClr val="C9D1D3"/>
            </a:gs>
            <a:gs pos="100000">
              <a:srgbClr val="B3BDBE"/>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2392680" y="50800"/>
            <a:ext cx="7406640" cy="6756400"/>
          </a:xfrm>
          <a:prstGeom prst="ellipse">
            <a:avLst/>
          </a:prstGeom>
          <a:solidFill>
            <a:schemeClr val="bg1"/>
          </a:solidFill>
          <a:ln w="76200">
            <a:solidFill>
              <a:srgbClr val="FD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38168" y="585386"/>
            <a:ext cx="6272980" cy="6001643"/>
          </a:xfrm>
          <a:prstGeom prst="rect">
            <a:avLst/>
          </a:prstGeom>
        </p:spPr>
        <p:txBody>
          <a:bodyPr wrap="square">
            <a:spAutoFit/>
          </a:bodyPr>
          <a:lstStyle/>
          <a:p>
            <a:pPr algn="ctr"/>
            <a:r>
              <a:rPr lang="en-US" sz="3200" dirty="0">
                <a:solidFill>
                  <a:schemeClr val="bg2">
                    <a:lumMod val="50000"/>
                  </a:schemeClr>
                </a:solidFill>
                <a:latin typeface="Arial Narrow" panose="020B0606020202030204" pitchFamily="34" charset="0"/>
              </a:rPr>
              <a:t>eating earlier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gentle </a:t>
            </a:r>
            <a:r>
              <a:rPr lang="en-US" sz="3200" dirty="0">
                <a:solidFill>
                  <a:schemeClr val="bg2">
                    <a:lumMod val="50000"/>
                  </a:schemeClr>
                </a:solidFill>
                <a:latin typeface="Arial Narrow" panose="020B0606020202030204" pitchFamily="34" charset="0"/>
              </a:rPr>
              <a:t>stretching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getting </a:t>
            </a:r>
            <a:r>
              <a:rPr lang="en-US" sz="3200" dirty="0">
                <a:solidFill>
                  <a:schemeClr val="bg2">
                    <a:lumMod val="50000"/>
                  </a:schemeClr>
                </a:solidFill>
                <a:latin typeface="Arial Narrow" panose="020B0606020202030204" pitchFamily="34" charset="0"/>
              </a:rPr>
              <a:t>cooled off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a </a:t>
            </a:r>
            <a:r>
              <a:rPr lang="en-US" sz="3200" dirty="0">
                <a:solidFill>
                  <a:schemeClr val="bg2">
                    <a:lumMod val="50000"/>
                  </a:schemeClr>
                </a:solidFill>
                <a:latin typeface="Arial Narrow" panose="020B0606020202030204" pitchFamily="34" charset="0"/>
              </a:rPr>
              <a:t>few easy leg exercises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writing </a:t>
            </a:r>
            <a:r>
              <a:rPr lang="en-US" sz="3200" dirty="0">
                <a:solidFill>
                  <a:schemeClr val="bg2">
                    <a:lumMod val="50000"/>
                  </a:schemeClr>
                </a:solidFill>
                <a:latin typeface="Arial Narrow" panose="020B0606020202030204" pitchFamily="34" charset="0"/>
              </a:rPr>
              <a:t>down your thoughts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cutting </a:t>
            </a:r>
            <a:r>
              <a:rPr lang="en-US" sz="3200" dirty="0">
                <a:solidFill>
                  <a:schemeClr val="bg2">
                    <a:lumMod val="50000"/>
                  </a:schemeClr>
                </a:solidFill>
                <a:latin typeface="Arial Narrow" panose="020B0606020202030204" pitchFamily="34" charset="0"/>
              </a:rPr>
              <a:t>out caffeine late in the day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sleeping </a:t>
            </a:r>
            <a:r>
              <a:rPr lang="en-US" sz="3200" dirty="0">
                <a:solidFill>
                  <a:schemeClr val="bg2">
                    <a:lumMod val="50000"/>
                  </a:schemeClr>
                </a:solidFill>
                <a:latin typeface="Arial Narrow" panose="020B0606020202030204" pitchFamily="34" charset="0"/>
              </a:rPr>
              <a:t>in a fresh bed or on the couch writing your to-do list before bed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using </a:t>
            </a:r>
            <a:r>
              <a:rPr lang="en-US" sz="3200" dirty="0">
                <a:solidFill>
                  <a:schemeClr val="bg2">
                    <a:lumMod val="50000"/>
                  </a:schemeClr>
                </a:solidFill>
                <a:latin typeface="Arial Narrow" panose="020B0606020202030204" pitchFamily="34" charset="0"/>
              </a:rPr>
              <a:t>white noise or ear plugs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visualizing </a:t>
            </a:r>
            <a:r>
              <a:rPr lang="en-US" sz="3200" dirty="0">
                <a:solidFill>
                  <a:schemeClr val="bg2">
                    <a:lumMod val="50000"/>
                  </a:schemeClr>
                </a:solidFill>
                <a:latin typeface="Arial Narrow" panose="020B0606020202030204" pitchFamily="34" charset="0"/>
              </a:rPr>
              <a:t>yourself sleeping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a </a:t>
            </a:r>
            <a:r>
              <a:rPr lang="en-US" sz="3200" dirty="0">
                <a:solidFill>
                  <a:schemeClr val="bg2">
                    <a:lumMod val="50000"/>
                  </a:schemeClr>
                </a:solidFill>
                <a:latin typeface="Arial Narrow" panose="020B0606020202030204" pitchFamily="34" charset="0"/>
              </a:rPr>
              <a:t>warm shower before bed </a:t>
            </a:r>
            <a:endParaRPr lang="en-US" sz="3200" dirty="0" smtClean="0">
              <a:solidFill>
                <a:schemeClr val="bg2">
                  <a:lumMod val="50000"/>
                </a:schemeClr>
              </a:solidFill>
              <a:latin typeface="Arial Narrow" panose="020B0606020202030204" pitchFamily="34" charset="0"/>
            </a:endParaRPr>
          </a:p>
          <a:p>
            <a:pPr algn="ctr"/>
            <a:r>
              <a:rPr lang="en-US" sz="3200" dirty="0" smtClean="0">
                <a:solidFill>
                  <a:schemeClr val="bg2">
                    <a:lumMod val="50000"/>
                  </a:schemeClr>
                </a:solidFill>
                <a:latin typeface="Arial Narrow" panose="020B0606020202030204" pitchFamily="34" charset="0"/>
              </a:rPr>
              <a:t>talking </a:t>
            </a:r>
            <a:r>
              <a:rPr lang="en-US" sz="3200" dirty="0">
                <a:solidFill>
                  <a:schemeClr val="bg2">
                    <a:lumMod val="50000"/>
                  </a:schemeClr>
                </a:solidFill>
                <a:latin typeface="Arial Narrow" panose="020B0606020202030204" pitchFamily="34" charset="0"/>
              </a:rPr>
              <a:t>to your doctor</a:t>
            </a:r>
          </a:p>
        </p:txBody>
      </p:sp>
      <p:sp>
        <p:nvSpPr>
          <p:cNvPr id="5" name="Rectangle 4"/>
          <p:cNvSpPr/>
          <p:nvPr/>
        </p:nvSpPr>
        <p:spPr>
          <a:xfrm>
            <a:off x="3873909" y="457570"/>
            <a:ext cx="4434349" cy="1764520"/>
          </a:xfrm>
          <a:prstGeom prst="rect">
            <a:avLst/>
          </a:prstGeom>
          <a:noFill/>
        </p:spPr>
        <p:txBody>
          <a:bodyPr wrap="none" lIns="91440" tIns="45720" rIns="91440" bIns="45720">
            <a:prstTxWarp prst="textArchUp">
              <a:avLst>
                <a:gd name="adj" fmla="val 13053938"/>
              </a:avLst>
            </a:prstTxWarp>
            <a:spAutoFit/>
          </a:bodyPr>
          <a:lstStyle/>
          <a:p>
            <a:pPr algn="ctr"/>
            <a:r>
              <a:rPr lang="en-US" sz="5400" dirty="0" smtClean="0">
                <a:ln w="0"/>
                <a:solidFill>
                  <a:schemeClr val="bg2">
                    <a:lumMod val="75000"/>
                  </a:schemeClr>
                </a:solidFill>
                <a:effectLst>
                  <a:outerShdw blurRad="38100" dist="19050" dir="2700000" algn="tl" rotWithShape="0">
                    <a:schemeClr val="dk1">
                      <a:alpha val="40000"/>
                    </a:schemeClr>
                  </a:outerShdw>
                </a:effectLst>
              </a:rPr>
              <a:t>Have you tried…</a:t>
            </a:r>
            <a:endParaRPr lang="en-US" sz="5400" dirty="0">
              <a:ln w="0"/>
              <a:solidFill>
                <a:schemeClr val="bg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896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96"/>
            <a:ext cx="12192000" cy="6939996"/>
          </a:xfrm>
          <a:prstGeom prst="rect">
            <a:avLst/>
          </a:prstGeom>
        </p:spPr>
      </p:pic>
      <p:sp>
        <p:nvSpPr>
          <p:cNvPr id="3" name="TextBox 2"/>
          <p:cNvSpPr txBox="1"/>
          <p:nvPr/>
        </p:nvSpPr>
        <p:spPr>
          <a:xfrm>
            <a:off x="7066004" y="5477396"/>
            <a:ext cx="5125996" cy="1077218"/>
          </a:xfrm>
          <a:prstGeom prst="rect">
            <a:avLst/>
          </a:prstGeom>
          <a:noFill/>
        </p:spPr>
        <p:txBody>
          <a:bodyPr wrap="square" rtlCol="0">
            <a:spAutoFit/>
          </a:bodyPr>
          <a:lstStyle/>
          <a:p>
            <a:pPr algn="ctr"/>
            <a:r>
              <a:rPr lang="en-US" sz="3200" dirty="0" smtClean="0">
                <a:solidFill>
                  <a:schemeClr val="bg2">
                    <a:lumMod val="50000"/>
                  </a:schemeClr>
                </a:solidFill>
              </a:rPr>
              <a:t>Visit </a:t>
            </a:r>
          </a:p>
          <a:p>
            <a:pPr algn="ctr"/>
            <a:r>
              <a:rPr lang="en-US" sz="3200" dirty="0" smtClean="0">
                <a:solidFill>
                  <a:schemeClr val="bg2">
                    <a:lumMod val="50000"/>
                  </a:schemeClr>
                </a:solidFill>
              </a:rPr>
              <a:t>CommonHealth.Virginia.Gov</a:t>
            </a:r>
            <a:endParaRPr lang="en-US" sz="3200" dirty="0">
              <a:solidFill>
                <a:schemeClr val="bg2">
                  <a:lumMod val="50000"/>
                </a:schemeClr>
              </a:solidFill>
            </a:endParaRPr>
          </a:p>
        </p:txBody>
      </p:sp>
      <p:pic>
        <p:nvPicPr>
          <p:cNvPr id="6" name="Picture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8389" y="4020071"/>
            <a:ext cx="2181225" cy="1457325"/>
          </a:xfrm>
          <a:prstGeom prst="rect">
            <a:avLst/>
          </a:prstGeom>
        </p:spPr>
      </p:pic>
      <p:sp>
        <p:nvSpPr>
          <p:cNvPr id="4" name="TextBox 3"/>
          <p:cNvSpPr txBox="1"/>
          <p:nvPr/>
        </p:nvSpPr>
        <p:spPr>
          <a:xfrm>
            <a:off x="2418735" y="1130710"/>
            <a:ext cx="7210266" cy="3046988"/>
          </a:xfrm>
          <a:prstGeom prst="rect">
            <a:avLst/>
          </a:prstGeom>
          <a:noFill/>
        </p:spPr>
        <p:txBody>
          <a:bodyPr wrap="square" rtlCol="0">
            <a:spAutoFit/>
          </a:bodyPr>
          <a:lstStyle/>
          <a:p>
            <a:pPr algn="ctr"/>
            <a:r>
              <a:rPr lang="en-US" sz="3200" dirty="0" smtClean="0"/>
              <a:t>Thank you for participating!  </a:t>
            </a:r>
          </a:p>
          <a:p>
            <a:pPr algn="ctr"/>
            <a:endParaRPr lang="en-US" sz="3200" dirty="0"/>
          </a:p>
          <a:p>
            <a:pPr algn="ctr"/>
            <a:r>
              <a:rPr lang="en-US" sz="3200" dirty="0" smtClean="0"/>
              <a:t>Please take a moment and give us your feedback at:</a:t>
            </a:r>
            <a:endParaRPr lang="en-US" sz="3200" dirty="0"/>
          </a:p>
          <a:p>
            <a:pPr algn="ctr"/>
            <a:r>
              <a:rPr lang="en-US" sz="3200" u="sng" dirty="0">
                <a:hlinkClick r:id="rId5"/>
              </a:rPr>
              <a:t>https://</a:t>
            </a:r>
            <a:r>
              <a:rPr lang="en-US" sz="3200" u="sng" dirty="0" smtClean="0">
                <a:hlinkClick r:id="rId5"/>
              </a:rPr>
              <a:t>tinyurl.com/BetterNightsAhead</a:t>
            </a:r>
            <a:endParaRPr lang="en-US" sz="3200" u="sng" dirty="0" smtClean="0"/>
          </a:p>
          <a:p>
            <a:pPr algn="ctr"/>
            <a:endParaRPr lang="en-US" sz="3200" dirty="0" smtClean="0"/>
          </a:p>
        </p:txBody>
      </p:sp>
    </p:spTree>
    <p:extLst>
      <p:ext uri="{BB962C8B-B14F-4D97-AF65-F5344CB8AC3E}">
        <p14:creationId xmlns:p14="http://schemas.microsoft.com/office/powerpoint/2010/main" val="2921546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Dmnd">
          <a:fgClr>
            <a:srgbClr val="C9D1D3"/>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0" y="2552548"/>
            <a:ext cx="4208675" cy="2123658"/>
          </a:xfrm>
          <a:prstGeom prst="rect">
            <a:avLst/>
          </a:prstGeom>
          <a:noFill/>
        </p:spPr>
        <p:txBody>
          <a:bodyPr wrap="square" rtlCol="0">
            <a:spAutoFit/>
          </a:bodyPr>
          <a:lstStyle/>
          <a:p>
            <a:pPr algn="ctr"/>
            <a:r>
              <a:rPr lang="en-US" sz="4400" b="1" dirty="0" smtClean="0"/>
              <a:t>You can get by on 4 hours of sleep </a:t>
            </a:r>
            <a:endParaRPr lang="en-US" sz="4400" b="1" dirty="0"/>
          </a:p>
        </p:txBody>
      </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FALSE</a:t>
            </a:r>
            <a:endParaRPr lang="en-US" sz="35000" dirty="0">
              <a:solidFill>
                <a:schemeClr val="bg2">
                  <a:lumMod val="75000"/>
                </a:schemeClr>
              </a:solidFill>
            </a:endParaRPr>
          </a:p>
        </p:txBody>
      </p:sp>
    </p:spTree>
    <p:extLst>
      <p:ext uri="{BB962C8B-B14F-4D97-AF65-F5344CB8AC3E}">
        <p14:creationId xmlns:p14="http://schemas.microsoft.com/office/powerpoint/2010/main" val="16068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Dmnd">
          <a:fgClr>
            <a:srgbClr val="B3BDBE"/>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rot="550067">
            <a:off x="3760629" y="1316780"/>
            <a:ext cx="4509746" cy="4200508"/>
            <a:chOff x="3760629" y="1316780"/>
            <a:chExt cx="4509746" cy="4200508"/>
          </a:xfrm>
        </p:grpSpPr>
        <p:pic>
          <p:nvPicPr>
            <p:cNvPr id="6" name="Picture 5"/>
            <p:cNvPicPr>
              <a:picLocks noChangeAspect="1"/>
            </p:cNvPicPr>
            <p:nvPr/>
          </p:nvPicPr>
          <p:blipFill>
            <a:blip r:embed="rId3">
              <a:duotone>
                <a:prstClr val="black"/>
                <a:srgbClr val="FABDBD">
                  <a:tint val="45000"/>
                  <a:satMod val="400000"/>
                </a:srgbClr>
              </a:duotone>
            </a:blip>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0" y="2552548"/>
              <a:ext cx="4208675" cy="2123658"/>
            </a:xfrm>
            <a:prstGeom prst="rect">
              <a:avLst/>
            </a:prstGeom>
            <a:noFill/>
          </p:spPr>
          <p:txBody>
            <a:bodyPr wrap="square" rtlCol="0">
              <a:spAutoFit/>
            </a:bodyPr>
            <a:lstStyle/>
            <a:p>
              <a:pPr algn="ctr"/>
              <a:r>
                <a:rPr lang="en-US" sz="4400" b="1" dirty="0" smtClean="0"/>
                <a:t>A short daytime nap can be good for you </a:t>
              </a:r>
              <a:endParaRPr lang="en-US" sz="4400" b="1" dirty="0"/>
            </a:p>
          </p:txBody>
        </p:sp>
      </p:gr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TRUE</a:t>
            </a:r>
            <a:endParaRPr lang="en-US" sz="35000" dirty="0">
              <a:solidFill>
                <a:schemeClr val="bg2">
                  <a:lumMod val="75000"/>
                </a:schemeClr>
              </a:solidFill>
            </a:endParaRPr>
          </a:p>
        </p:txBody>
      </p:sp>
    </p:spTree>
    <p:extLst>
      <p:ext uri="{BB962C8B-B14F-4D97-AF65-F5344CB8AC3E}">
        <p14:creationId xmlns:p14="http://schemas.microsoft.com/office/powerpoint/2010/main" val="11673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Dmnd">
          <a:fgClr>
            <a:srgbClr val="C9D1D3"/>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rot="1027681">
            <a:off x="3760629" y="1316780"/>
            <a:ext cx="4509748" cy="4200508"/>
            <a:chOff x="3760629" y="1316780"/>
            <a:chExt cx="4509748" cy="4200508"/>
          </a:xfrm>
        </p:grpSpPr>
        <p:pic>
          <p:nvPicPr>
            <p:cNvPr id="6" name="Picture 5"/>
            <p:cNvPicPr>
              <a:picLocks noChangeAspect="1"/>
            </p:cNvPicPr>
            <p:nvPr/>
          </p:nvPicPr>
          <p:blipFill>
            <a:blip r:embed="rId3">
              <a:duotone>
                <a:prstClr val="black"/>
                <a:srgbClr val="F27C77">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2" y="2552548"/>
              <a:ext cx="4208675" cy="2123658"/>
            </a:xfrm>
            <a:prstGeom prst="rect">
              <a:avLst/>
            </a:prstGeom>
            <a:noFill/>
          </p:spPr>
          <p:txBody>
            <a:bodyPr wrap="square" rtlCol="0">
              <a:spAutoFit/>
            </a:bodyPr>
            <a:lstStyle/>
            <a:p>
              <a:pPr algn="ctr"/>
              <a:r>
                <a:rPr lang="en-US" sz="4400" b="1" dirty="0" smtClean="0"/>
                <a:t>Drinking alcohol will help you sleep better</a:t>
              </a:r>
              <a:endParaRPr lang="en-US" sz="4400" b="1" dirty="0"/>
            </a:p>
          </p:txBody>
        </p:sp>
      </p:gr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FALSE</a:t>
            </a:r>
            <a:endParaRPr lang="en-US" sz="35000" dirty="0">
              <a:solidFill>
                <a:schemeClr val="bg2">
                  <a:lumMod val="75000"/>
                </a:schemeClr>
              </a:solidFill>
            </a:endParaRPr>
          </a:p>
        </p:txBody>
      </p:sp>
    </p:spTree>
    <p:extLst>
      <p:ext uri="{BB962C8B-B14F-4D97-AF65-F5344CB8AC3E}">
        <p14:creationId xmlns:p14="http://schemas.microsoft.com/office/powerpoint/2010/main" val="18840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rgbClr val="C9D1D3"/>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rot="1658568">
            <a:off x="3760629" y="1316780"/>
            <a:ext cx="4509746" cy="4200508"/>
            <a:chOff x="3760629" y="1316780"/>
            <a:chExt cx="4509746" cy="4200508"/>
          </a:xfrm>
        </p:grpSpPr>
        <p:pic>
          <p:nvPicPr>
            <p:cNvPr id="6" name="Picture 5"/>
            <p:cNvPicPr>
              <a:picLocks noChangeAspect="1"/>
            </p:cNvPicPr>
            <p:nvPr/>
          </p:nvPicPr>
          <p:blipFill>
            <a:blip r:embed="rId3">
              <a:duotone>
                <a:prstClr val="black"/>
                <a:srgbClr val="FDE9E9">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0" y="2552548"/>
              <a:ext cx="4208675" cy="2123658"/>
            </a:xfrm>
            <a:prstGeom prst="rect">
              <a:avLst/>
            </a:prstGeom>
            <a:noFill/>
          </p:spPr>
          <p:txBody>
            <a:bodyPr wrap="square" rtlCol="0">
              <a:spAutoFit/>
            </a:bodyPr>
            <a:lstStyle/>
            <a:p>
              <a:pPr algn="ctr"/>
              <a:r>
                <a:rPr lang="en-US" sz="4400" b="1" dirty="0" smtClean="0"/>
                <a:t>Exercising before bed is never a good idea</a:t>
              </a:r>
              <a:endParaRPr lang="en-US" sz="4400" b="1" dirty="0"/>
            </a:p>
          </p:txBody>
        </p:sp>
      </p:gr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FALSE</a:t>
            </a:r>
            <a:endParaRPr lang="en-US" sz="35000" dirty="0">
              <a:solidFill>
                <a:schemeClr val="bg2">
                  <a:lumMod val="75000"/>
                </a:schemeClr>
              </a:solidFill>
            </a:endParaRPr>
          </a:p>
        </p:txBody>
      </p:sp>
    </p:spTree>
    <p:extLst>
      <p:ext uri="{BB962C8B-B14F-4D97-AF65-F5344CB8AC3E}">
        <p14:creationId xmlns:p14="http://schemas.microsoft.com/office/powerpoint/2010/main" val="175692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otDmnd">
          <a:fgClr>
            <a:srgbClr val="C9D1D3"/>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rot="550067">
            <a:off x="3760629" y="1316780"/>
            <a:ext cx="4509746" cy="4200508"/>
            <a:chOff x="3760629" y="1316780"/>
            <a:chExt cx="4509746" cy="4200508"/>
          </a:xfrm>
        </p:grpSpPr>
        <p:pic>
          <p:nvPicPr>
            <p:cNvPr id="6" name="Picture 5"/>
            <p:cNvPicPr>
              <a:picLocks noChangeAspect="1"/>
            </p:cNvPicPr>
            <p:nvPr/>
          </p:nvPicPr>
          <p:blipFill>
            <a:blip r:embed="rId3">
              <a:duotone>
                <a:prstClr val="black"/>
                <a:srgbClr val="FABDBD">
                  <a:tint val="45000"/>
                  <a:satMod val="400000"/>
                </a:srgbClr>
              </a:duotone>
            </a:blip>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0" y="2552548"/>
              <a:ext cx="4208675" cy="2123658"/>
            </a:xfrm>
            <a:prstGeom prst="rect">
              <a:avLst/>
            </a:prstGeom>
            <a:noFill/>
          </p:spPr>
          <p:txBody>
            <a:bodyPr wrap="square" rtlCol="0">
              <a:spAutoFit/>
            </a:bodyPr>
            <a:lstStyle/>
            <a:p>
              <a:pPr algn="ctr"/>
              <a:r>
                <a:rPr lang="en-US" sz="4400" b="1" dirty="0" smtClean="0"/>
                <a:t>You can catch up on sleep on the weekend</a:t>
              </a:r>
              <a:endParaRPr lang="en-US" sz="4400" b="1" dirty="0"/>
            </a:p>
          </p:txBody>
        </p:sp>
      </p:gr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FALSE</a:t>
            </a:r>
            <a:endParaRPr lang="en-US" sz="35000" dirty="0">
              <a:solidFill>
                <a:schemeClr val="bg2">
                  <a:lumMod val="75000"/>
                </a:schemeClr>
              </a:solidFill>
            </a:endParaRPr>
          </a:p>
        </p:txBody>
      </p:sp>
    </p:spTree>
    <p:extLst>
      <p:ext uri="{BB962C8B-B14F-4D97-AF65-F5344CB8AC3E}">
        <p14:creationId xmlns:p14="http://schemas.microsoft.com/office/powerpoint/2010/main" val="5740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Dmnd">
          <a:fgClr>
            <a:srgbClr val="C9D1D3"/>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rot="1027681">
            <a:off x="3760629" y="1316780"/>
            <a:ext cx="4509749" cy="4200508"/>
            <a:chOff x="3760629" y="1316780"/>
            <a:chExt cx="4509749" cy="4200508"/>
          </a:xfrm>
        </p:grpSpPr>
        <p:pic>
          <p:nvPicPr>
            <p:cNvPr id="6" name="Picture 5"/>
            <p:cNvPicPr>
              <a:picLocks noChangeAspect="1"/>
            </p:cNvPicPr>
            <p:nvPr/>
          </p:nvPicPr>
          <p:blipFill>
            <a:blip r:embed="rId3">
              <a:duotone>
                <a:prstClr val="black"/>
                <a:srgbClr val="F27C77">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rot="21319712">
              <a:off x="4039434" y="1316780"/>
              <a:ext cx="4194412" cy="42005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0943251">
              <a:off x="3760629" y="1497514"/>
              <a:ext cx="4172064" cy="646331"/>
            </a:xfrm>
            <a:prstGeom prst="rect">
              <a:avLst/>
            </a:prstGeom>
            <a:noFill/>
          </p:spPr>
          <p:txBody>
            <a:bodyPr wrap="square" rtlCol="0">
              <a:spAutoFit/>
            </a:bodyPr>
            <a:lstStyle/>
            <a:p>
              <a:pPr algn="ctr"/>
              <a:r>
                <a:rPr lang="en-US" sz="3600" dirty="0" smtClean="0"/>
                <a:t>TRUE OR FALSE</a:t>
              </a:r>
              <a:endParaRPr lang="en-US" sz="3600" dirty="0"/>
            </a:p>
          </p:txBody>
        </p:sp>
        <p:sp>
          <p:nvSpPr>
            <p:cNvPr id="8" name="TextBox 7"/>
            <p:cNvSpPr txBox="1"/>
            <p:nvPr/>
          </p:nvSpPr>
          <p:spPr>
            <a:xfrm rot="20932195">
              <a:off x="4061703" y="2213994"/>
              <a:ext cx="4208675" cy="2800767"/>
            </a:xfrm>
            <a:prstGeom prst="rect">
              <a:avLst/>
            </a:prstGeom>
            <a:noFill/>
          </p:spPr>
          <p:txBody>
            <a:bodyPr wrap="square" rtlCol="0">
              <a:spAutoFit/>
            </a:bodyPr>
            <a:lstStyle/>
            <a:p>
              <a:pPr algn="ctr"/>
              <a:r>
                <a:rPr lang="en-US" sz="4400" b="1" dirty="0" smtClean="0"/>
                <a:t>Tossing and turning will eventually lead to sleep</a:t>
              </a:r>
              <a:endParaRPr lang="en-US" sz="4400" b="1" dirty="0"/>
            </a:p>
          </p:txBody>
        </p:sp>
      </p:grpSp>
      <p:sp>
        <p:nvSpPr>
          <p:cNvPr id="9" name="TextBox 8"/>
          <p:cNvSpPr txBox="1"/>
          <p:nvPr/>
        </p:nvSpPr>
        <p:spPr>
          <a:xfrm>
            <a:off x="70037" y="516834"/>
            <a:ext cx="12192000" cy="5478423"/>
          </a:xfrm>
          <a:prstGeom prst="rect">
            <a:avLst/>
          </a:prstGeom>
          <a:noFill/>
        </p:spPr>
        <p:txBody>
          <a:bodyPr wrap="square" rtlCol="0">
            <a:spAutoFit/>
          </a:bodyPr>
          <a:lstStyle/>
          <a:p>
            <a:pPr algn="ctr"/>
            <a:r>
              <a:rPr lang="en-US" sz="35000" dirty="0" smtClean="0">
                <a:solidFill>
                  <a:schemeClr val="bg2">
                    <a:lumMod val="75000"/>
                  </a:schemeClr>
                </a:solidFill>
              </a:rPr>
              <a:t>FALSE</a:t>
            </a:r>
            <a:endParaRPr lang="en-US" sz="35000" dirty="0">
              <a:solidFill>
                <a:schemeClr val="bg2">
                  <a:lumMod val="75000"/>
                </a:schemeClr>
              </a:solidFill>
            </a:endParaRPr>
          </a:p>
        </p:txBody>
      </p:sp>
    </p:spTree>
    <p:extLst>
      <p:ext uri="{BB962C8B-B14F-4D97-AF65-F5344CB8AC3E}">
        <p14:creationId xmlns:p14="http://schemas.microsoft.com/office/powerpoint/2010/main" val="36988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9"/>
          <p:cNvSpPr/>
          <p:nvPr/>
        </p:nvSpPr>
        <p:spPr>
          <a:xfrm>
            <a:off x="1432537" y="1255204"/>
            <a:ext cx="9326926" cy="3972780"/>
          </a:xfrm>
          <a:prstGeom prst="rect">
            <a:avLst/>
          </a:prstGeom>
          <a:blipFill>
            <a:blip r:embed="rId3" cstate="print"/>
            <a:stretch>
              <a:fillRect/>
            </a:stretch>
          </a:blipFill>
        </p:spPr>
        <p:txBody>
          <a:bodyPr wrap="square" lIns="0" tIns="0" rIns="0" bIns="0" rtlCol="0"/>
          <a:lstStyle/>
          <a:p>
            <a:endParaRPr/>
          </a:p>
        </p:txBody>
      </p:sp>
      <p:sp>
        <p:nvSpPr>
          <p:cNvPr id="3" name="TextBox 2"/>
          <p:cNvSpPr txBox="1"/>
          <p:nvPr/>
        </p:nvSpPr>
        <p:spPr>
          <a:xfrm>
            <a:off x="1625995" y="5426769"/>
            <a:ext cx="3184544" cy="1200329"/>
          </a:xfrm>
          <a:prstGeom prst="rect">
            <a:avLst/>
          </a:prstGeom>
          <a:noFill/>
        </p:spPr>
        <p:txBody>
          <a:bodyPr wrap="square" rtlCol="0">
            <a:spAutoFit/>
          </a:bodyPr>
          <a:lstStyle/>
          <a:p>
            <a:pPr algn="ctr"/>
            <a:r>
              <a:rPr lang="en-US" sz="7200" dirty="0" smtClean="0">
                <a:solidFill>
                  <a:schemeClr val="accent1">
                    <a:lumMod val="40000"/>
                    <a:lumOff val="60000"/>
                  </a:schemeClr>
                </a:solidFill>
              </a:rPr>
              <a:t>COOL</a:t>
            </a:r>
            <a:endParaRPr lang="en-US" sz="7200" dirty="0">
              <a:solidFill>
                <a:schemeClr val="accent1">
                  <a:lumMod val="40000"/>
                  <a:lumOff val="60000"/>
                </a:schemeClr>
              </a:solidFill>
            </a:endParaRPr>
          </a:p>
        </p:txBody>
      </p:sp>
      <p:sp>
        <p:nvSpPr>
          <p:cNvPr id="4" name="TextBox 3"/>
          <p:cNvSpPr txBox="1"/>
          <p:nvPr/>
        </p:nvSpPr>
        <p:spPr>
          <a:xfrm>
            <a:off x="4505030" y="5426767"/>
            <a:ext cx="3184544" cy="1200329"/>
          </a:xfrm>
          <a:prstGeom prst="rect">
            <a:avLst/>
          </a:prstGeom>
          <a:noFill/>
        </p:spPr>
        <p:txBody>
          <a:bodyPr wrap="square" rtlCol="0">
            <a:spAutoFit/>
          </a:bodyPr>
          <a:lstStyle/>
          <a:p>
            <a:pPr algn="ctr"/>
            <a:r>
              <a:rPr lang="en-US" sz="7200" dirty="0" smtClean="0">
                <a:solidFill>
                  <a:schemeClr val="bg2">
                    <a:lumMod val="75000"/>
                  </a:schemeClr>
                </a:solidFill>
              </a:rPr>
              <a:t>DARK</a:t>
            </a:r>
            <a:endParaRPr lang="en-US" sz="7200" dirty="0">
              <a:solidFill>
                <a:schemeClr val="bg2">
                  <a:lumMod val="75000"/>
                </a:schemeClr>
              </a:solidFill>
            </a:endParaRPr>
          </a:p>
        </p:txBody>
      </p:sp>
      <p:sp>
        <p:nvSpPr>
          <p:cNvPr id="5" name="TextBox 4"/>
          <p:cNvSpPr txBox="1"/>
          <p:nvPr/>
        </p:nvSpPr>
        <p:spPr>
          <a:xfrm>
            <a:off x="7384064" y="5426768"/>
            <a:ext cx="3184544" cy="1200329"/>
          </a:xfrm>
          <a:prstGeom prst="rect">
            <a:avLst/>
          </a:prstGeom>
          <a:noFill/>
        </p:spPr>
        <p:txBody>
          <a:bodyPr wrap="square" rtlCol="0">
            <a:spAutoFit/>
          </a:bodyPr>
          <a:lstStyle/>
          <a:p>
            <a:pPr algn="ctr"/>
            <a:r>
              <a:rPr lang="en-US" sz="7200" dirty="0" smtClean="0">
                <a:solidFill>
                  <a:srgbClr val="FABDBD"/>
                </a:solidFill>
              </a:rPr>
              <a:t>QUIET</a:t>
            </a:r>
            <a:endParaRPr lang="en-US" sz="7200" dirty="0">
              <a:solidFill>
                <a:srgbClr val="FABDBD"/>
              </a:solidFill>
            </a:endParaRPr>
          </a:p>
        </p:txBody>
      </p:sp>
      <p:sp>
        <p:nvSpPr>
          <p:cNvPr id="6" name="TextBox 5"/>
          <p:cNvSpPr txBox="1"/>
          <p:nvPr/>
        </p:nvSpPr>
        <p:spPr>
          <a:xfrm>
            <a:off x="2822713" y="-195914"/>
            <a:ext cx="7315200" cy="1200329"/>
          </a:xfrm>
          <a:prstGeom prst="rect">
            <a:avLst/>
          </a:prstGeom>
          <a:noFill/>
        </p:spPr>
        <p:txBody>
          <a:bodyPr wrap="square" rtlCol="0">
            <a:spAutoFit/>
          </a:bodyPr>
          <a:lstStyle/>
          <a:p>
            <a:pPr algn="ctr"/>
            <a:r>
              <a:rPr lang="en-US" sz="7200" dirty="0" smtClean="0"/>
              <a:t>BEDROOM BASICS</a:t>
            </a:r>
            <a:endParaRPr lang="en-US" sz="7200" dirty="0"/>
          </a:p>
        </p:txBody>
      </p:sp>
    </p:spTree>
    <p:extLst>
      <p:ext uri="{BB962C8B-B14F-4D97-AF65-F5344CB8AC3E}">
        <p14:creationId xmlns:p14="http://schemas.microsoft.com/office/powerpoint/2010/main" val="191883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28428</TotalTime>
  <Words>5843</Words>
  <Application>Microsoft Office PowerPoint</Application>
  <PresentationFormat>Widescreen</PresentationFormat>
  <Paragraphs>306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HP Simplified</vt:lpstr>
      <vt:lpstr>Lucida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Fischbach, Kristina (DHRM)</dc:creator>
  <cp:lastModifiedBy>Gerdes, Marylouise (DHRM)</cp:lastModifiedBy>
  <cp:revision>104</cp:revision>
  <dcterms:created xsi:type="dcterms:W3CDTF">2020-05-28T14:57:36Z</dcterms:created>
  <dcterms:modified xsi:type="dcterms:W3CDTF">2020-09-28T19:01:37Z</dcterms:modified>
</cp:coreProperties>
</file>